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5143500" type="screen16x9"/>
  <p:notesSz cx="6858000" cy="9144000"/>
  <p:embeddedFontLst>
    <p:embeddedFont>
      <p:font typeface="Calibri" panose="020F0502020204030204" pitchFamily="34" charset="0"/>
      <p:regular r:id="rId20"/>
      <p:bold r:id="rId21"/>
      <p:italic r:id="rId22"/>
      <p:boldItalic r:id="rId23"/>
    </p:embeddedFont>
    <p:embeddedFont>
      <p:font typeface="Century Gothic" panose="020B0502020202020204" pitchFamily="34" charset="0"/>
      <p:regular r:id="rId24"/>
      <p:bold r:id="rId25"/>
      <p:italic r:id="rId26"/>
      <p:boldItalic r:id="rId27"/>
    </p:embeddedFont>
    <p:embeddedFont>
      <p:font typeface="Impact" panose="020B0806030902050204" pitchFamily="34" charset="0"/>
      <p:regular r:id="rId28"/>
    </p:embeddedFont>
    <p:embeddedFont>
      <p:font typeface="Verdana" panose="020B0604030504040204" pitchFamily="34" charset="0"/>
      <p:regular r:id="rId29"/>
      <p:bold r:id="rId30"/>
      <p:italic r:id="rId31"/>
      <p:boldItalic r:id="rId3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A316C38-40D1-458D-8B5A-E6918C740860}">
  <a:tblStyle styleId="{9A316C38-40D1-458D-8B5A-E6918C740860}" styleName="Table_0">
    <a:wholeTbl>
      <a:tcStyle>
        <a:tcBdr>
          <a:left>
            <a:ln w="9525" cap="flat" cmpd="sng">
              <a:solidFill>
                <a:srgbClr val="9E9E9E"/>
              </a:solidFill>
              <a:prstDash val="solid"/>
              <a:round/>
              <a:headEnd type="none" w="med" len="med"/>
              <a:tailEnd type="none" w="med" len="med"/>
            </a:ln>
          </a:left>
          <a:right>
            <a:ln w="9525" cap="flat" cmpd="sng">
              <a:solidFill>
                <a:srgbClr val="9E9E9E"/>
              </a:solidFill>
              <a:prstDash val="solid"/>
              <a:round/>
              <a:headEnd type="none" w="med" len="med"/>
              <a:tailEnd type="none" w="med" len="med"/>
            </a:ln>
          </a:right>
          <a:top>
            <a:ln w="9525" cap="flat" cmpd="sng">
              <a:solidFill>
                <a:srgbClr val="9E9E9E"/>
              </a:solidFill>
              <a:prstDash val="solid"/>
              <a:round/>
              <a:headEnd type="none" w="med" len="med"/>
              <a:tailEnd type="none" w="med" len="med"/>
            </a:ln>
          </a:top>
          <a:bottom>
            <a:ln w="9525" cap="flat" cmpd="sng">
              <a:solidFill>
                <a:srgbClr val="9E9E9E"/>
              </a:solidFill>
              <a:prstDash val="solid"/>
              <a:round/>
              <a:headEnd type="none" w="med" len="med"/>
              <a:tailEnd type="none" w="med" len="med"/>
            </a:ln>
          </a:bottom>
          <a:insideH>
            <a:ln w="9525" cap="flat" cmpd="sng">
              <a:solidFill>
                <a:srgbClr val="9E9E9E"/>
              </a:solidFill>
              <a:prstDash val="solid"/>
              <a:round/>
              <a:headEnd type="none" w="med" len="med"/>
              <a:tailEnd type="none" w="med" len="med"/>
            </a:ln>
          </a:insideH>
          <a:insideV>
            <a:ln w="9525" cap="flat" cmpd="sng">
              <a:solidFill>
                <a:srgbClr val="9E9E9E"/>
              </a:solidFill>
              <a:prstDash val="solid"/>
              <a:round/>
              <a:headEnd type="none" w="med" len="med"/>
              <a:tailEnd type="none" w="med" len="med"/>
            </a:ln>
          </a:insideV>
        </a:tcBdr>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9735" autoAdjust="0"/>
  </p:normalViewPr>
  <p:slideViewPr>
    <p:cSldViewPr snapToGrid="0" snapToObjects="1">
      <p:cViewPr varScale="1">
        <p:scale>
          <a:sx n="120" d="100"/>
          <a:sy n="120" d="100"/>
        </p:scale>
        <p:origin x="1344" y="108"/>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font" Target="fonts/font2.fntdata"/><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32" Type="http://schemas.openxmlformats.org/officeDocument/2006/relationships/font" Target="fonts/font1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font" Target="fonts/font9.fntdata"/><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31" Type="http://schemas.openxmlformats.org/officeDocument/2006/relationships/font" Target="fonts/font1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lstStyle>
            <a:lvl1pPr lvl="0">
              <a:spcBef>
                <a:spcPts val="0"/>
              </a:spcBef>
              <a:buChar char="●"/>
              <a:defRPr sz="1100"/>
            </a:lvl1pPr>
            <a:lvl2pPr lvl="1">
              <a:spcBef>
                <a:spcPts val="0"/>
              </a:spcBef>
              <a:buChar char="○"/>
              <a:defRPr sz="1100"/>
            </a:lvl2pPr>
            <a:lvl3pPr lvl="2">
              <a:spcBef>
                <a:spcPts val="0"/>
              </a:spcBef>
              <a:buChar char="■"/>
              <a:defRPr sz="1100"/>
            </a:lvl3pPr>
            <a:lvl4pPr lvl="3">
              <a:spcBef>
                <a:spcPts val="0"/>
              </a:spcBef>
              <a:buChar char="●"/>
              <a:defRPr sz="1100"/>
            </a:lvl4pPr>
            <a:lvl5pPr lvl="4">
              <a:spcBef>
                <a:spcPts val="0"/>
              </a:spcBef>
              <a:buChar char="○"/>
              <a:defRPr sz="1100"/>
            </a:lvl5pPr>
            <a:lvl6pPr lvl="5">
              <a:spcBef>
                <a:spcPts val="0"/>
              </a:spcBef>
              <a:buChar char="■"/>
              <a:defRPr sz="1100"/>
            </a:lvl6pPr>
            <a:lvl7pPr lvl="6">
              <a:spcBef>
                <a:spcPts val="0"/>
              </a:spcBef>
              <a:buChar char="●"/>
              <a:defRPr sz="1100"/>
            </a:lvl7pPr>
            <a:lvl8pPr lvl="7">
              <a:spcBef>
                <a:spcPts val="0"/>
              </a:spcBef>
              <a:buChar char="○"/>
              <a:defRPr sz="1100"/>
            </a:lvl8pPr>
            <a:lvl9pPr lvl="8">
              <a:spcBef>
                <a:spcPts val="0"/>
              </a:spcBef>
              <a:buChar char="■"/>
              <a:defRPr sz="1100"/>
            </a:lvl9pPr>
          </a:lstStyle>
          <a:p>
            <a:endParaRPr/>
          </a:p>
        </p:txBody>
      </p:sp>
    </p:spTree>
    <p:extLst>
      <p:ext uri="{BB962C8B-B14F-4D97-AF65-F5344CB8AC3E}">
        <p14:creationId xmlns:p14="http://schemas.microsoft.com/office/powerpoint/2010/main" val="474800938"/>
      </p:ext>
    </p:extLst>
  </p:cSld>
  <p:clrMap bg1="lt1" tx1="dk1" bg2="dk2" tx2="lt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Shape 5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7" name="Shape 5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Shape 6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5" name="Shape 6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r>
              <a:rPr lang="en" sz="1200">
                <a:latin typeface="Roboto"/>
                <a:ea typeface="Roboto"/>
                <a:cs typeface="Roboto"/>
                <a:sym typeface="Roboto"/>
              </a:rPr>
              <a:t>Research have shown children of hispanic origin experience higher rates of obesity than do non-Latino white children. Overweight and obesity, are defined as body mass index  at or above the 85th percentile for age and sex. It is stated that in the United States during 2011 and 2012, the prevalence of overweight and obesity was 38.9% for Latino, 35.2% for non-Latino black, and 28.5% for non-Latino white children aged 2 to 19.(Kaiser PhD, Martinez Ms, &amp; Horowitz, 2015) It is safe to say these children  have a risk factor for nutrition-related chronic diseases including type 2 diabetes.</a:t>
            </a:r>
          </a:p>
          <a:p>
            <a:pPr lvl="0">
              <a:spcBef>
                <a:spcPts val="0"/>
              </a:spcBef>
              <a:buNone/>
            </a:pPr>
            <a:r>
              <a:rPr lang="en" sz="1200">
                <a:latin typeface="Roboto"/>
                <a:ea typeface="Roboto"/>
                <a:cs typeface="Roboto"/>
                <a:sym typeface="Roboto"/>
              </a:rPr>
              <a:t>The purpose of this presentation is to review, analyze, and compare different menus from elementary schools within the hispanic cultural concentration in the South and West region of the United States. We will be analyzing these menus, one from each region, that consist of breakfast, lunch and dinner for children ages  5 - 10 years to see how healthy they are; if they are appropriate for the group’s nutritional requirement , the cultural influence and how well we can modify each one to add more nutritional value.   </a:t>
            </a:r>
          </a:p>
          <a:p>
            <a:pPr lvl="0">
              <a:spcBef>
                <a:spcPts val="0"/>
              </a:spcBef>
              <a:buNone/>
            </a:pPr>
            <a:r>
              <a:rPr lang="en">
                <a:latin typeface="Calibri"/>
                <a:ea typeface="Calibri"/>
                <a:cs typeface="Calibri"/>
                <a:sym typeface="Calibri"/>
              </a:rPr>
              <a:t> </a:t>
            </a:r>
          </a:p>
          <a:p>
            <a:pPr lvl="0">
              <a:spcBef>
                <a:spcPts val="0"/>
              </a:spcBef>
              <a:buNone/>
            </a:pPr>
            <a:r>
              <a:rPr lang="en">
                <a:latin typeface="Calibri"/>
                <a:ea typeface="Calibri"/>
                <a:cs typeface="Calibri"/>
                <a:sym typeface="Calibri"/>
              </a:rPr>
              <a:t>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Shape 71"/>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2" name="Shape 7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Shape 78"/>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9" name="Shape 7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lnSpc>
                <a:spcPct val="115000"/>
              </a:lnSpc>
              <a:spcBef>
                <a:spcPts val="0"/>
              </a:spcBef>
              <a:spcAft>
                <a:spcPts val="1600"/>
              </a:spcAft>
              <a:buNone/>
            </a:pPr>
            <a:r>
              <a:rPr lang="en" sz="1200">
                <a:latin typeface="Roboto"/>
                <a:ea typeface="Roboto"/>
                <a:cs typeface="Roboto"/>
                <a:sym typeface="Roboto"/>
              </a:rPr>
              <a:t>This slide will be analyzing the Elementary school breakfast menu for West Covina, California. In order to lower obesity rates in the United States, it is vital to start young. Accustoming children to healthy eating at a young age will prove long term benefits in their eating habits as adults. According to the U.S. Census Bureau (2010), “53.2%” of those living in West Covina are “Hispanic or Latino”. Naturally, you will encounter foods that are culturally influenced by the Hispanic/latino culture in this area of concentration such as beans, burritos, and empanadas. This menu incorporates more variety for traditional hispanic foods than the South Florida Menu shown in the upcoming slides. This menu also fuses a vegetable called “Jicama” which is a mexican yam/ turnip. These options are all shown in West Covina’s Lunch menu.  For this menu, the healthy selections provide meals lower in saturated fats, sodium, sugar, and kcals than the unhealthy options. The unhealthy selections provide meals very high in saturated and trans fats, sugar, calories, and sodium which will not meet the nutritional needs of the children. The unhealthy options are low in vital nutrients such as calcium and vitamin D that children of this age group need to meet their developmental requirements.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6" name="Shape 8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Shape 92"/>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3" name="Shape 9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 sz="1200">
                <a:latin typeface="Roboto"/>
                <a:ea typeface="Roboto"/>
                <a:cs typeface="Roboto"/>
                <a:sym typeface="Roboto"/>
              </a:rPr>
              <a:t>West Covina’s Lunch Menu provides a variety of options for children to attain adequate nutritional needs. However, some foods such as the unhealthy selections listed, should be avoided. The unhealthy selections are very high in sodium, saturated fat, and calories and could easily be changed for healthier options. As shown above, A peanut butter and Grape sandwich makes for a much healthier option than the cheeseburger while also being about the same portion. By analyzing food labels and switching around certain foods, elementary school children can get the proper nutrients they need to grow.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Shape 99"/>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0" name="Shape 10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Shape 10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8" name="Shape 10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 sz="1200">
                <a:latin typeface="Roboto"/>
                <a:ea typeface="Roboto"/>
                <a:cs typeface="Roboto"/>
                <a:sym typeface="Roboto"/>
              </a:rPr>
              <a:t>Ben Gamla Charter school is located in Hollywood, Florida (South Florida).</a:t>
            </a:r>
            <a:r>
              <a:rPr lang="en"/>
              <a:t> </a:t>
            </a:r>
            <a:r>
              <a:rPr lang="en" sz="1200">
                <a:latin typeface="Roboto"/>
                <a:ea typeface="Roboto"/>
                <a:cs typeface="Roboto"/>
                <a:sym typeface="Roboto"/>
              </a:rPr>
              <a:t>According to the U.S. Census Bureau (2010), “28.7%” of those living in Hollywood are “Hispanic or Latino”. This menu shows little variation for hispanic/latino foods. There should be more variety in order to appeal to the large hispanic concentration in that area. Options include, but are not limited to, beans (black, kidney, pinto), fruits (jicama, banana, pear), chicken quesadillas with whole wheat tortillas, and avocado. These are all great sources of nutrients such as fiber, protein, and healthy carbohydrates. For this specific menu, there should be less of a focus on unhealthy carbohydrates such as Macaroni and cheese, pizza, and grilled cheese. This provides many empty calories for children who are in their most important stages of development and foods high in sodium as well. Some of the healthy options would include milk and granola bars, although the menu doesn’t list specifically which type, the milk should be low-fat/skim and the granola bars should have more fiber and protein and less sugar and calories. Granola bars with fruits and oats would be a good option. As for main courses, foods with a concentration on protein and calcium such as the whole wheat chicken quesadillas previously mentioned, would give these children the nutrients they need. Other options would be beans, vegetables, fruits, chicken or fish, and whole grains.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Shape 113"/>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4" name="Shape 11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lnSpc>
                <a:spcPct val="115000"/>
              </a:lnSpc>
              <a:spcBef>
                <a:spcPts val="0"/>
              </a:spcBef>
              <a:spcAft>
                <a:spcPts val="1600"/>
              </a:spcAft>
              <a:buNone/>
            </a:pPr>
            <a:r>
              <a:rPr lang="en" sz="1200">
                <a:latin typeface="Roboto"/>
                <a:ea typeface="Roboto"/>
                <a:cs typeface="Roboto"/>
                <a:sym typeface="Roboto"/>
              </a:rPr>
              <a:t>Age considerations for the elementary school group (ages 6-12 years) would be to provide foods high in “calcium, magnesium, potassium, and fiber” (Philadelphia, T.C. 2014) Also, it is important to serve breakfast even when it’s rushed. Children could grab an apple and chocolate milk from the cafeteria on their way to class if they are in a hurry. These foods will provide children with the essential vitamins and minerals they need such as calcium, vitamin A, vitamin D, vitamin C, and dietary fiber. Other considerations are to monitor for food allergies/intolerances and to assess if the child has an order for a special diet such as puree, mash, or liquid. If children do not meet or exceed their nutritional requirements, some potential health concerns that may arise include childhood obesity, malnutrition, and diabetes (type 1 and 2) (Doheny, K. 2010). As far as cultural influences for the Florida and California Menus, food consumed by the students vary according to region and different cultures. Some examples include the Mexican, Cuban, and Venezuelan cultures. For the California menu specifically, we decided to leave Jicama sticks (Mexican yam) as shown in the original menu because they provide a healthy integration of cultural foods.  The regional pattern shown in these menus reveals that there is an influence of the hispanic culture but with that comes food high in saturated fats and carbohydrates such as chili dogs and hamburgers. Our sample menu provides healthier options concentrated in calcium, iron, and fiber such as the PB&amp;G sandwich and orange juice.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Shape 121"/>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2" name="Shape 12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 sz="1200">
                <a:latin typeface="Roboto"/>
                <a:ea typeface="Roboto"/>
                <a:cs typeface="Roboto"/>
                <a:sym typeface="Roboto"/>
              </a:rPr>
              <a:t>The sample menus provided are better nutritional options because they contain essential nutrients such as calcium found in low-fat milk,  whole grains in cereal, fiber in fruits and vegetables, protein in turkey, and iron in dark leafy greens. Whereas the original menus are filled with fast foods and empty calories such as chicken nuggets, pizza, and burgers. These foods are high in salt, saturated fats and low in fiber and nutrients. By replacing these foods with healthier nutritional options that provide Vitamins A, C, D, protein, whole wheat, iron, and complex carbohydrates children will begin to form better eating habits and develop a healthier diet to give them the energy and proper nutrients needed for their development. </a:t>
            </a:r>
          </a:p>
          <a:p>
            <a:pPr lvl="0">
              <a:spcBef>
                <a:spcPts val="0"/>
              </a:spcBef>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Shape 129"/>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0" name="Shape 13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 sz="1200">
                <a:solidFill>
                  <a:srgbClr val="505050"/>
                </a:solidFill>
                <a:highlight>
                  <a:srgbClr val="FFFFFF"/>
                </a:highlight>
                <a:latin typeface="Roboto"/>
                <a:ea typeface="Roboto"/>
                <a:cs typeface="Roboto"/>
                <a:sym typeface="Roboto"/>
              </a:rPr>
              <a:t>Saturated fat, sodium, along with sugars are important to take into consideration . Sodium and saturated fats are found in most foods, especially those that are processed. This is why healthy food selections are important to take into consideration. Children who lack essential nutrients are at risk of improper development and inaccurate growth if they do not have a balanced diet. </a:t>
            </a:r>
          </a:p>
          <a:p>
            <a:pPr lvl="0">
              <a:spcBef>
                <a:spcPts val="0"/>
              </a:spcBef>
              <a:buNone/>
            </a:pPr>
            <a:r>
              <a:rPr lang="en" sz="1200">
                <a:solidFill>
                  <a:srgbClr val="505050"/>
                </a:solidFill>
                <a:highlight>
                  <a:srgbClr val="FFFFFF"/>
                </a:highlight>
                <a:latin typeface="Roboto"/>
                <a:ea typeface="Roboto"/>
                <a:cs typeface="Roboto"/>
                <a:sym typeface="Roboto"/>
              </a:rPr>
              <a:t>Florida:</a:t>
            </a:r>
            <a:r>
              <a:rPr lang="en" sz="1400">
                <a:solidFill>
                  <a:schemeClr val="dk2"/>
                </a:solidFill>
                <a:latin typeface="Roboto"/>
                <a:ea typeface="Roboto"/>
                <a:cs typeface="Roboto"/>
                <a:sym typeface="Roboto"/>
              </a:rPr>
              <a:t> </a:t>
            </a:r>
            <a:r>
              <a:rPr lang="en" sz="1200">
                <a:latin typeface="Roboto"/>
                <a:ea typeface="Roboto"/>
                <a:cs typeface="Roboto"/>
                <a:sym typeface="Roboto"/>
              </a:rPr>
              <a:t>The whole wheat chicken quesadilla provides a healthy alternative to a typically hispanic food. The Florida menu lacks foods with cultural influence so that will make a perfect addition to the menu. It offers an option with protein, fiber, and calcium. </a:t>
            </a:r>
          </a:p>
          <a:p>
            <a:pPr lvl="0">
              <a:spcBef>
                <a:spcPts val="0"/>
              </a:spcBef>
              <a:buNone/>
            </a:pPr>
            <a:endParaRPr sz="1200">
              <a:latin typeface="Roboto"/>
              <a:ea typeface="Roboto"/>
              <a:cs typeface="Roboto"/>
              <a:sym typeface="Roboto"/>
            </a:endParaRPr>
          </a:p>
          <a:p>
            <a:pPr lvl="0">
              <a:spcBef>
                <a:spcPts val="0"/>
              </a:spcBef>
              <a:buNone/>
            </a:pPr>
            <a:endParaRPr sz="1200">
              <a:latin typeface="Roboto"/>
              <a:ea typeface="Roboto"/>
              <a:cs typeface="Roboto"/>
              <a:sym typeface="Roboto"/>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6" name="Shape 13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 sz="1200">
                <a:solidFill>
                  <a:srgbClr val="505050"/>
                </a:solidFill>
                <a:highlight>
                  <a:srgbClr val="FFFFFF"/>
                </a:highlight>
              </a:rPr>
              <a:t>Fruits, vegetables, grains, and proteins are all major sources of essential nutrients that the body needs. Lack of these nutrients can cause deficiencies especially in adolescents who are in their most important stages of development. Fruits should be fresh, vegetables should be of variety and include dark green leafy, red, orange, and legumes. Proteins should come from lean meats and grains should be of whole complex grains that aren't refined.</a:t>
            </a:r>
          </a:p>
          <a:p>
            <a:pPr lvl="0">
              <a:spcBef>
                <a:spcPts val="0"/>
              </a:spcBef>
              <a:buNone/>
            </a:pPr>
            <a:endParaRPr sz="12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Shape 14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3" name="Shape 14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lnSpc>
                <a:spcPct val="115000"/>
              </a:lnSpc>
              <a:spcBef>
                <a:spcPts val="0"/>
              </a:spcBef>
              <a:spcAft>
                <a:spcPts val="1600"/>
              </a:spcAft>
              <a:buNone/>
            </a:pPr>
            <a:r>
              <a:rPr lang="en" sz="1200">
                <a:highlight>
                  <a:srgbClr val="FFFFFF"/>
                </a:highlight>
                <a:latin typeface="Roboto"/>
                <a:ea typeface="Roboto"/>
                <a:cs typeface="Roboto"/>
                <a:sym typeface="Roboto"/>
              </a:rPr>
              <a:t>In present day society, junk food tends to cost less than healthy options (</a:t>
            </a:r>
            <a:r>
              <a:rPr lang="en" sz="1200">
                <a:solidFill>
                  <a:srgbClr val="333333"/>
                </a:solidFill>
                <a:latin typeface="Roboto"/>
                <a:ea typeface="Roboto"/>
                <a:cs typeface="Roboto"/>
                <a:sym typeface="Roboto"/>
              </a:rPr>
              <a:t>Newell, L. 2015).</a:t>
            </a:r>
            <a:r>
              <a:rPr lang="en" sz="1200">
                <a:highlight>
                  <a:srgbClr val="FFFFFF"/>
                </a:highlight>
                <a:latin typeface="Roboto"/>
                <a:ea typeface="Roboto"/>
                <a:cs typeface="Roboto"/>
                <a:sym typeface="Roboto"/>
              </a:rPr>
              <a:t> Many schools have cut budgets towards their nutrition programs and seek alternatives. At times, these alternatives may not be the healthiest and that is why we come across food choices such as chicken nuggets versus chicken breast. There are also not many options for red meats as these food tend to be higher in cost. Schools are attempting to provide healthier eating choices but also at a budget. </a:t>
            </a:r>
          </a:p>
          <a:p>
            <a:pPr lvl="0" rtl="0">
              <a:lnSpc>
                <a:spcPct val="115000"/>
              </a:lnSpc>
              <a:spcBef>
                <a:spcPts val="0"/>
              </a:spcBef>
              <a:spcAft>
                <a:spcPts val="1600"/>
              </a:spcAft>
              <a:buNone/>
            </a:pPr>
            <a:r>
              <a:rPr lang="en" sz="1200">
                <a:latin typeface="Roboto"/>
                <a:ea typeface="Roboto"/>
                <a:cs typeface="Roboto"/>
                <a:sym typeface="Roboto"/>
              </a:rPr>
              <a:t>In regards to managing or changing established habits, certain eating behaviors may have been established during childhood (</a:t>
            </a:r>
            <a:r>
              <a:rPr lang="en" sz="1200">
                <a:solidFill>
                  <a:srgbClr val="333333"/>
                </a:solidFill>
                <a:latin typeface="Roboto"/>
                <a:ea typeface="Roboto"/>
                <a:cs typeface="Roboto"/>
                <a:sym typeface="Roboto"/>
              </a:rPr>
              <a:t>Newell, L. 2015)</a:t>
            </a:r>
            <a:r>
              <a:rPr lang="en" sz="1200">
                <a:latin typeface="Roboto"/>
                <a:ea typeface="Roboto"/>
                <a:cs typeface="Roboto"/>
                <a:sym typeface="Roboto"/>
              </a:rPr>
              <a:t>. For example, when my brother was about 5 years old he would start to cry and they only way to get him to stop was with junk food. These habits progressed as time went by and some barriers young ones are facing, similar to this story, could in fact be that these habits were instilled in them at an early age. </a:t>
            </a:r>
          </a:p>
          <a:p>
            <a:pPr lvl="0" rtl="0">
              <a:lnSpc>
                <a:spcPct val="115000"/>
              </a:lnSpc>
              <a:spcBef>
                <a:spcPts val="0"/>
              </a:spcBef>
              <a:spcAft>
                <a:spcPts val="1600"/>
              </a:spcAft>
              <a:buNone/>
            </a:pPr>
            <a:r>
              <a:rPr lang="en" sz="1200">
                <a:latin typeface="Roboto"/>
                <a:ea typeface="Roboto"/>
                <a:cs typeface="Roboto"/>
                <a:sym typeface="Roboto"/>
              </a:rPr>
              <a:t>Moreover, a hectic lifestyle and eating on the run can lead to unhealthy food choices (</a:t>
            </a:r>
            <a:r>
              <a:rPr lang="en" sz="1200">
                <a:solidFill>
                  <a:srgbClr val="333333"/>
                </a:solidFill>
                <a:latin typeface="Roboto"/>
                <a:ea typeface="Roboto"/>
                <a:cs typeface="Roboto"/>
                <a:sym typeface="Roboto"/>
              </a:rPr>
              <a:t>Newell, L. 2015).</a:t>
            </a:r>
            <a:r>
              <a:rPr lang="en" sz="1200">
                <a:latin typeface="Roboto"/>
                <a:ea typeface="Roboto"/>
                <a:cs typeface="Roboto"/>
                <a:sym typeface="Roboto"/>
              </a:rPr>
              <a:t> Grabbing whatever is available whenever you have time can set you up for bad eating behaviors. For example, I know as a child I was involved in numerous sports and clubs after school. So when I wanted to grab a quick bite to eat, junk food was usually the only option. Furthermore, kids in today’s society are bombarded with school and activities that don't allow them to sit down to have a healthy meal. </a:t>
            </a:r>
          </a:p>
          <a:p>
            <a:pPr lvl="0" rtl="0">
              <a:lnSpc>
                <a:spcPct val="115000"/>
              </a:lnSpc>
              <a:spcBef>
                <a:spcPts val="0"/>
              </a:spcBef>
              <a:spcAft>
                <a:spcPts val="1600"/>
              </a:spcAft>
              <a:buNone/>
            </a:pPr>
            <a:r>
              <a:rPr lang="en" sz="1200">
                <a:latin typeface="Roboto"/>
                <a:ea typeface="Roboto"/>
                <a:cs typeface="Roboto"/>
                <a:sym typeface="Roboto"/>
              </a:rPr>
              <a:t>According to WebMD, “</a:t>
            </a:r>
            <a:r>
              <a:rPr lang="en" sz="1200">
                <a:solidFill>
                  <a:srgbClr val="444444"/>
                </a:solidFill>
                <a:highlight>
                  <a:srgbClr val="FFFFFF"/>
                </a:highlight>
                <a:latin typeface="Roboto"/>
                <a:ea typeface="Roboto"/>
                <a:cs typeface="Roboto"/>
                <a:sym typeface="Roboto"/>
              </a:rPr>
              <a:t>lack of time is a common barrier to healthy eating. You may tell yourself that you're too busy or that you have more important things to do than shop for and make healthy meals. But healthy eating doesn't have to take a lot of time. You can make a healthy meal just as quickly as an unhealthy one. You just need to plan, have the right foods on hand, and learn how to cook some quick and healthy meals.</a:t>
            </a:r>
            <a:r>
              <a:rPr lang="en" sz="1200">
                <a:solidFill>
                  <a:srgbClr val="434343"/>
                </a:solidFill>
                <a:highlight>
                  <a:srgbClr val="FFFFFF"/>
                </a:highlight>
                <a:latin typeface="Roboto"/>
                <a:ea typeface="Roboto"/>
                <a:cs typeface="Roboto"/>
                <a:sym typeface="Roboto"/>
              </a:rPr>
              <a:t> (</a:t>
            </a:r>
            <a:r>
              <a:rPr lang="en" sz="1200">
                <a:highlight>
                  <a:srgbClr val="FFFFFF"/>
                </a:highlight>
                <a:latin typeface="Roboto"/>
                <a:ea typeface="Roboto"/>
                <a:cs typeface="Roboto"/>
                <a:sym typeface="Roboto"/>
              </a:rPr>
              <a:t>Romito K., MD. n.d.). The school's nutrition program also have to be aware of cultural practices and how they affect or influence the children’s eating habits and nutritional intake.</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Shape 148"/>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9" name="Shape 14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lnSpc>
                <a:spcPct val="115000"/>
              </a:lnSpc>
              <a:spcBef>
                <a:spcPts val="0"/>
              </a:spcBef>
              <a:buNone/>
            </a:pPr>
            <a:r>
              <a:rPr lang="en" sz="1200">
                <a:latin typeface="Roboto"/>
                <a:ea typeface="Roboto"/>
                <a:cs typeface="Roboto"/>
                <a:sym typeface="Roboto"/>
              </a:rPr>
              <a:t>It is of utmost importance  that children are provided with adequate nutrition in order for their bodies to attain the daily recommendations of vitamins, minerals, proteins, and carbohydrates to promote growth and healthy development.</a:t>
            </a:r>
          </a:p>
          <a:p>
            <a:pPr lvl="0" rtl="0">
              <a:lnSpc>
                <a:spcPct val="115000"/>
              </a:lnSpc>
              <a:spcBef>
                <a:spcPts val="0"/>
              </a:spcBef>
              <a:buNone/>
            </a:pPr>
            <a:r>
              <a:rPr lang="en" sz="1200">
                <a:latin typeface="Roboto"/>
                <a:ea typeface="Roboto"/>
                <a:cs typeface="Roboto"/>
                <a:sym typeface="Roboto"/>
              </a:rPr>
              <a:t>Research shows that 40% of the energy consumed by 2- to 18-year-olds comes in the form of "empty" calories those from solid fats and added sugars. Half of those empty calories come from the solid fats and added sugars in just 6 sources: soda, fruit drinks, dairy desserts, grain desserts, pizza and whole milk.  With this in mind ,when planning or preparing meals and snacks for elementary school children we should  choose a variety of foods and beverages from each food group to build healthy eating styles and maintain regular energy levels. (Choose my plate, 2016)</a:t>
            </a:r>
          </a:p>
          <a:p>
            <a:pPr lvl="0" rtl="0">
              <a:lnSpc>
                <a:spcPct val="115000"/>
              </a:lnSpc>
              <a:spcBef>
                <a:spcPts val="0"/>
              </a:spcBef>
              <a:buNone/>
            </a:pPr>
            <a:r>
              <a:rPr lang="en" sz="1200">
                <a:latin typeface="Roboto"/>
                <a:ea typeface="Roboto"/>
                <a:cs typeface="Roboto"/>
                <a:sym typeface="Roboto"/>
              </a:rPr>
              <a:t>Furthermore, elementary schools in the west and south region of the US plays a pivotal role in nutrition among children as well as  their cultural influences. However, the west menu is more geared toward the hispanic culture.This is very important because research shows that some children in the west region of immigrant families have rejected the low caloric traditional foods prepared at home and favor the higher-calorie foods, beverages, and snacks they consume at school or see advertised on television.</a:t>
            </a:r>
            <a:r>
              <a:rPr lang="en" sz="900">
                <a:solidFill>
                  <a:srgbClr val="333333"/>
                </a:solidFill>
                <a:highlight>
                  <a:srgbClr val="E5EFCC"/>
                </a:highlight>
                <a:latin typeface="Verdana"/>
                <a:ea typeface="Verdana"/>
                <a:cs typeface="Verdana"/>
                <a:sym typeface="Verdana"/>
              </a:rPr>
              <a:t> </a:t>
            </a:r>
            <a:r>
              <a:rPr lang="en" sz="1200">
                <a:latin typeface="Times New Roman"/>
                <a:ea typeface="Times New Roman"/>
                <a:cs typeface="Times New Roman"/>
                <a:sym typeface="Times New Roman"/>
              </a:rPr>
              <a:t> </a:t>
            </a:r>
            <a:r>
              <a:rPr lang="en" sz="1200">
                <a:latin typeface="Roboto"/>
                <a:ea typeface="Roboto"/>
                <a:cs typeface="Roboto"/>
                <a:sym typeface="Roboto"/>
              </a:rPr>
              <a:t>(Caprio, S., Daniels, S.R., &amp; Drewnowski, A., 2008) In light of this, elementary schools are providing more nutritious food options than previously noted but there still need to be some adjustment given that the United States continues to have soaring obesity rates. </a:t>
            </a:r>
          </a:p>
          <a:p>
            <a:pPr lvl="0" rtl="0">
              <a:lnSpc>
                <a:spcPct val="115000"/>
              </a:lnSpc>
              <a:spcBef>
                <a:spcPts val="0"/>
              </a:spcBef>
              <a:buNone/>
            </a:pPr>
            <a:r>
              <a:rPr lang="en" sz="1200">
                <a:latin typeface="Roboto"/>
                <a:ea typeface="Roboto"/>
                <a:cs typeface="Roboto"/>
                <a:sym typeface="Roboto"/>
              </a:rPr>
              <a:t>    </a:t>
            </a:r>
          </a:p>
          <a:p>
            <a:pPr lvl="0" rtl="0">
              <a:lnSpc>
                <a:spcPct val="115000"/>
              </a:lnSpc>
              <a:spcBef>
                <a:spcPts val="0"/>
              </a:spcBef>
              <a:buNone/>
            </a:pPr>
            <a:r>
              <a:rPr lang="en" sz="1200">
                <a:latin typeface="Roboto"/>
                <a:ea typeface="Roboto"/>
                <a:cs typeface="Roboto"/>
                <a:sym typeface="Roboto"/>
              </a:rPr>
              <a:t>  </a:t>
            </a:r>
          </a:p>
          <a:p>
            <a:pPr lvl="0">
              <a:spcBef>
                <a:spcPts val="0"/>
              </a:spcBef>
              <a:buNone/>
            </a:pPr>
            <a:endParaRPr sz="1200">
              <a:latin typeface="Times New Roman"/>
              <a:ea typeface="Times New Roman"/>
              <a:cs typeface="Times New Roman"/>
              <a:sym typeface="Times New Roman"/>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Shape 154"/>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5" name="Shape 15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 sz="1200">
                <a:highlight>
                  <a:srgbClr val="FFFFFF"/>
                </a:highlight>
                <a:latin typeface="Roboto"/>
                <a:ea typeface="Roboto"/>
                <a:cs typeface="Roboto"/>
                <a:sym typeface="Roboto"/>
              </a:rPr>
              <a:t>To help improve children's diet and reduce obesity, continued changes to school food environments and practices are essential in the elementary school setting. As nurses we have to be aware of our client cultural food practices and incorporate healthy choices into meal planning. It is important to know that good nutrition habits form a foundation for proper growth and development in this population. It is vital to apply the concept that nutrition should play a role in all health disciplines and not only as an avenue to prevent chronic illnesses but also a vital part of holistic health care for chronic diseases such as diabetes mellitus, high blood pressure, and cardiovascular complications. </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Shape 16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2" name="Shape 16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Shape 16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8" name="Shape 16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9"/>
        <p:cNvGrpSpPr/>
        <p:nvPr/>
      </p:nvGrpSpPr>
      <p:grpSpPr>
        <a:xfrm>
          <a:off x="0" y="0"/>
          <a:ext cx="0" cy="0"/>
          <a:chOff x="0" y="0"/>
          <a:chExt cx="0" cy="0"/>
        </a:xfrm>
      </p:grpSpPr>
      <p:sp>
        <p:nvSpPr>
          <p:cNvPr id="10" name="Shape 10"/>
          <p:cNvSpPr/>
          <p:nvPr/>
        </p:nvSpPr>
        <p:spPr>
          <a:xfrm>
            <a:off x="2749050" y="748800"/>
            <a:ext cx="3645900" cy="3645900"/>
          </a:xfrm>
          <a:prstGeom prst="rect">
            <a:avLst/>
          </a:prstGeom>
          <a:solidFill>
            <a:schemeClr val="dk1"/>
          </a:solidFill>
          <a:ln>
            <a:noFill/>
          </a:ln>
        </p:spPr>
        <p:txBody>
          <a:bodyPr lIns="91425" tIns="91425" rIns="91425" bIns="91425" anchor="ctr" anchorCtr="0">
            <a:noAutofit/>
          </a:bodyPr>
          <a:lstStyle/>
          <a:p>
            <a:pPr lvl="0">
              <a:spcBef>
                <a:spcPts val="0"/>
              </a:spcBef>
              <a:buNone/>
            </a:pPr>
            <a:endParaRPr/>
          </a:p>
        </p:txBody>
      </p:sp>
      <p:sp>
        <p:nvSpPr>
          <p:cNvPr id="11" name="Shape 11"/>
          <p:cNvSpPr/>
          <p:nvPr/>
        </p:nvSpPr>
        <p:spPr>
          <a:xfrm>
            <a:off x="2992950" y="992700"/>
            <a:ext cx="3158100" cy="3158100"/>
          </a:xfrm>
          <a:prstGeom prst="rect">
            <a:avLst/>
          </a:prstGeom>
          <a:noFill/>
          <a:ln w="28575" cap="flat" cmpd="sng">
            <a:solidFill>
              <a:schemeClr val="lt1"/>
            </a:solidFill>
            <a:prstDash val="solid"/>
            <a:miter/>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2" name="Shape 12"/>
          <p:cNvSpPr txBox="1">
            <a:spLocks noGrp="1"/>
          </p:cNvSpPr>
          <p:nvPr>
            <p:ph type="ctrTitle"/>
          </p:nvPr>
        </p:nvSpPr>
        <p:spPr>
          <a:xfrm>
            <a:off x="3096250" y="1627200"/>
            <a:ext cx="2951400" cy="1584300"/>
          </a:xfrm>
          <a:prstGeom prst="rect">
            <a:avLst/>
          </a:prstGeom>
        </p:spPr>
        <p:txBody>
          <a:bodyPr lIns="91425" tIns="91425" rIns="91425" bIns="91425" anchor="ctr" anchorCtr="0"/>
          <a:lstStyle>
            <a:lvl1pPr lvl="0" algn="ctr">
              <a:spcBef>
                <a:spcPts val="0"/>
              </a:spcBef>
              <a:buClr>
                <a:schemeClr val="lt1"/>
              </a:buClr>
              <a:buFont typeface="Lato"/>
              <a:defRPr>
                <a:solidFill>
                  <a:schemeClr val="lt1"/>
                </a:solidFill>
                <a:latin typeface="Lato"/>
                <a:ea typeface="Lato"/>
                <a:cs typeface="Lato"/>
                <a:sym typeface="Lato"/>
              </a:defRPr>
            </a:lvl1pPr>
            <a:lvl2pPr lvl="1" algn="ctr">
              <a:spcBef>
                <a:spcPts val="0"/>
              </a:spcBef>
              <a:buClr>
                <a:schemeClr val="lt1"/>
              </a:buClr>
              <a:buFont typeface="Lato"/>
              <a:defRPr>
                <a:solidFill>
                  <a:schemeClr val="lt1"/>
                </a:solidFill>
                <a:latin typeface="Lato"/>
                <a:ea typeface="Lato"/>
                <a:cs typeface="Lato"/>
                <a:sym typeface="Lato"/>
              </a:defRPr>
            </a:lvl2pPr>
            <a:lvl3pPr lvl="2" algn="ctr">
              <a:spcBef>
                <a:spcPts val="0"/>
              </a:spcBef>
              <a:buClr>
                <a:schemeClr val="lt1"/>
              </a:buClr>
              <a:buFont typeface="Lato"/>
              <a:defRPr>
                <a:solidFill>
                  <a:schemeClr val="lt1"/>
                </a:solidFill>
                <a:latin typeface="Lato"/>
                <a:ea typeface="Lato"/>
                <a:cs typeface="Lato"/>
                <a:sym typeface="Lato"/>
              </a:defRPr>
            </a:lvl3pPr>
            <a:lvl4pPr lvl="3" algn="ctr">
              <a:spcBef>
                <a:spcPts val="0"/>
              </a:spcBef>
              <a:buClr>
                <a:schemeClr val="lt1"/>
              </a:buClr>
              <a:buFont typeface="Lato"/>
              <a:defRPr>
                <a:solidFill>
                  <a:schemeClr val="lt1"/>
                </a:solidFill>
                <a:latin typeface="Lato"/>
                <a:ea typeface="Lato"/>
                <a:cs typeface="Lato"/>
                <a:sym typeface="Lato"/>
              </a:defRPr>
            </a:lvl4pPr>
            <a:lvl5pPr lvl="4" algn="ctr">
              <a:spcBef>
                <a:spcPts val="0"/>
              </a:spcBef>
              <a:buClr>
                <a:schemeClr val="lt1"/>
              </a:buClr>
              <a:buFont typeface="Lato"/>
              <a:defRPr>
                <a:solidFill>
                  <a:schemeClr val="lt1"/>
                </a:solidFill>
                <a:latin typeface="Lato"/>
                <a:ea typeface="Lato"/>
                <a:cs typeface="Lato"/>
                <a:sym typeface="Lato"/>
              </a:defRPr>
            </a:lvl5pPr>
            <a:lvl6pPr lvl="5" algn="ctr">
              <a:spcBef>
                <a:spcPts val="0"/>
              </a:spcBef>
              <a:buClr>
                <a:schemeClr val="lt1"/>
              </a:buClr>
              <a:buFont typeface="Lato"/>
              <a:defRPr>
                <a:solidFill>
                  <a:schemeClr val="lt1"/>
                </a:solidFill>
                <a:latin typeface="Lato"/>
                <a:ea typeface="Lato"/>
                <a:cs typeface="Lato"/>
                <a:sym typeface="Lato"/>
              </a:defRPr>
            </a:lvl6pPr>
            <a:lvl7pPr lvl="6" algn="ctr">
              <a:spcBef>
                <a:spcPts val="0"/>
              </a:spcBef>
              <a:buClr>
                <a:schemeClr val="lt1"/>
              </a:buClr>
              <a:buFont typeface="Lato"/>
              <a:defRPr>
                <a:solidFill>
                  <a:schemeClr val="lt1"/>
                </a:solidFill>
                <a:latin typeface="Lato"/>
                <a:ea typeface="Lato"/>
                <a:cs typeface="Lato"/>
                <a:sym typeface="Lato"/>
              </a:defRPr>
            </a:lvl7pPr>
            <a:lvl8pPr lvl="7" algn="ctr">
              <a:spcBef>
                <a:spcPts val="0"/>
              </a:spcBef>
              <a:buClr>
                <a:schemeClr val="lt1"/>
              </a:buClr>
              <a:buFont typeface="Lato"/>
              <a:defRPr>
                <a:solidFill>
                  <a:schemeClr val="lt1"/>
                </a:solidFill>
                <a:latin typeface="Lato"/>
                <a:ea typeface="Lato"/>
                <a:cs typeface="Lato"/>
                <a:sym typeface="Lato"/>
              </a:defRPr>
            </a:lvl8pPr>
            <a:lvl9pPr lvl="8" algn="ctr">
              <a:spcBef>
                <a:spcPts val="0"/>
              </a:spcBef>
              <a:buClr>
                <a:schemeClr val="lt1"/>
              </a:buClr>
              <a:buFont typeface="Lato"/>
              <a:defRPr>
                <a:solidFill>
                  <a:schemeClr val="lt1"/>
                </a:solidFill>
                <a:latin typeface="Lato"/>
                <a:ea typeface="Lato"/>
                <a:cs typeface="Lato"/>
                <a:sym typeface="Lato"/>
              </a:defRPr>
            </a:lvl9pPr>
          </a:lstStyle>
          <a:p>
            <a:endParaRPr/>
          </a:p>
        </p:txBody>
      </p:sp>
      <p:sp>
        <p:nvSpPr>
          <p:cNvPr id="13" name="Shape 13"/>
          <p:cNvSpPr txBox="1">
            <a:spLocks noGrp="1"/>
          </p:cNvSpPr>
          <p:nvPr>
            <p:ph type="subTitle" idx="1"/>
          </p:nvPr>
        </p:nvSpPr>
        <p:spPr>
          <a:xfrm>
            <a:off x="3096362" y="3266930"/>
            <a:ext cx="2951400" cy="701400"/>
          </a:xfrm>
          <a:prstGeom prst="rect">
            <a:avLst/>
          </a:prstGeom>
        </p:spPr>
        <p:txBody>
          <a:bodyPr lIns="91425" tIns="91425" rIns="91425" bIns="91425" anchor="b" anchorCtr="0"/>
          <a:lstStyle>
            <a:lvl1pPr lvl="0" algn="ctr">
              <a:lnSpc>
                <a:spcPct val="100000"/>
              </a:lnSpc>
              <a:spcBef>
                <a:spcPts val="0"/>
              </a:spcBef>
              <a:spcAft>
                <a:spcPts val="0"/>
              </a:spcAft>
              <a:buClr>
                <a:schemeClr val="lt1"/>
              </a:buClr>
              <a:buFont typeface="Playfair Display"/>
              <a:buNone/>
              <a:defRPr b="1">
                <a:solidFill>
                  <a:schemeClr val="lt1"/>
                </a:solidFill>
                <a:latin typeface="Playfair Display"/>
                <a:ea typeface="Playfair Display"/>
                <a:cs typeface="Playfair Display"/>
                <a:sym typeface="Playfair Display"/>
              </a:defRPr>
            </a:lvl1pPr>
            <a:lvl2pPr lvl="1" algn="ctr">
              <a:lnSpc>
                <a:spcPct val="100000"/>
              </a:lnSpc>
              <a:spcBef>
                <a:spcPts val="0"/>
              </a:spcBef>
              <a:spcAft>
                <a:spcPts val="0"/>
              </a:spcAft>
              <a:buClr>
                <a:schemeClr val="lt1"/>
              </a:buClr>
              <a:buSzPct val="100000"/>
              <a:buFont typeface="Playfair Display"/>
              <a:buNone/>
              <a:defRPr sz="1800" b="1">
                <a:solidFill>
                  <a:schemeClr val="lt1"/>
                </a:solidFill>
                <a:latin typeface="Playfair Display"/>
                <a:ea typeface="Playfair Display"/>
                <a:cs typeface="Playfair Display"/>
                <a:sym typeface="Playfair Display"/>
              </a:defRPr>
            </a:lvl2pPr>
            <a:lvl3pPr lvl="2" algn="ctr">
              <a:lnSpc>
                <a:spcPct val="100000"/>
              </a:lnSpc>
              <a:spcBef>
                <a:spcPts val="0"/>
              </a:spcBef>
              <a:spcAft>
                <a:spcPts val="0"/>
              </a:spcAft>
              <a:buClr>
                <a:schemeClr val="lt1"/>
              </a:buClr>
              <a:buSzPct val="100000"/>
              <a:buFont typeface="Playfair Display"/>
              <a:buNone/>
              <a:defRPr sz="1800" b="1">
                <a:solidFill>
                  <a:schemeClr val="lt1"/>
                </a:solidFill>
                <a:latin typeface="Playfair Display"/>
                <a:ea typeface="Playfair Display"/>
                <a:cs typeface="Playfair Display"/>
                <a:sym typeface="Playfair Display"/>
              </a:defRPr>
            </a:lvl3pPr>
            <a:lvl4pPr lvl="3" algn="ctr">
              <a:lnSpc>
                <a:spcPct val="100000"/>
              </a:lnSpc>
              <a:spcBef>
                <a:spcPts val="0"/>
              </a:spcBef>
              <a:spcAft>
                <a:spcPts val="0"/>
              </a:spcAft>
              <a:buClr>
                <a:schemeClr val="lt1"/>
              </a:buClr>
              <a:buSzPct val="100000"/>
              <a:buFont typeface="Playfair Display"/>
              <a:buNone/>
              <a:defRPr sz="1800" b="1">
                <a:solidFill>
                  <a:schemeClr val="lt1"/>
                </a:solidFill>
                <a:latin typeface="Playfair Display"/>
                <a:ea typeface="Playfair Display"/>
                <a:cs typeface="Playfair Display"/>
                <a:sym typeface="Playfair Display"/>
              </a:defRPr>
            </a:lvl4pPr>
            <a:lvl5pPr lvl="4" algn="ctr">
              <a:lnSpc>
                <a:spcPct val="100000"/>
              </a:lnSpc>
              <a:spcBef>
                <a:spcPts val="0"/>
              </a:spcBef>
              <a:spcAft>
                <a:spcPts val="0"/>
              </a:spcAft>
              <a:buClr>
                <a:schemeClr val="lt1"/>
              </a:buClr>
              <a:buSzPct val="100000"/>
              <a:buFont typeface="Playfair Display"/>
              <a:buNone/>
              <a:defRPr sz="1800" b="1">
                <a:solidFill>
                  <a:schemeClr val="lt1"/>
                </a:solidFill>
                <a:latin typeface="Playfair Display"/>
                <a:ea typeface="Playfair Display"/>
                <a:cs typeface="Playfair Display"/>
                <a:sym typeface="Playfair Display"/>
              </a:defRPr>
            </a:lvl5pPr>
            <a:lvl6pPr lvl="5" algn="ctr">
              <a:lnSpc>
                <a:spcPct val="100000"/>
              </a:lnSpc>
              <a:spcBef>
                <a:spcPts val="0"/>
              </a:spcBef>
              <a:spcAft>
                <a:spcPts val="0"/>
              </a:spcAft>
              <a:buClr>
                <a:schemeClr val="lt1"/>
              </a:buClr>
              <a:buSzPct val="100000"/>
              <a:buFont typeface="Playfair Display"/>
              <a:buNone/>
              <a:defRPr sz="1800" b="1">
                <a:solidFill>
                  <a:schemeClr val="lt1"/>
                </a:solidFill>
                <a:latin typeface="Playfair Display"/>
                <a:ea typeface="Playfair Display"/>
                <a:cs typeface="Playfair Display"/>
                <a:sym typeface="Playfair Display"/>
              </a:defRPr>
            </a:lvl6pPr>
            <a:lvl7pPr lvl="6" algn="ctr">
              <a:lnSpc>
                <a:spcPct val="100000"/>
              </a:lnSpc>
              <a:spcBef>
                <a:spcPts val="0"/>
              </a:spcBef>
              <a:spcAft>
                <a:spcPts val="0"/>
              </a:spcAft>
              <a:buClr>
                <a:schemeClr val="lt1"/>
              </a:buClr>
              <a:buSzPct val="100000"/>
              <a:buFont typeface="Playfair Display"/>
              <a:buNone/>
              <a:defRPr sz="1800" b="1">
                <a:solidFill>
                  <a:schemeClr val="lt1"/>
                </a:solidFill>
                <a:latin typeface="Playfair Display"/>
                <a:ea typeface="Playfair Display"/>
                <a:cs typeface="Playfair Display"/>
                <a:sym typeface="Playfair Display"/>
              </a:defRPr>
            </a:lvl7pPr>
            <a:lvl8pPr lvl="7" algn="ctr">
              <a:lnSpc>
                <a:spcPct val="100000"/>
              </a:lnSpc>
              <a:spcBef>
                <a:spcPts val="0"/>
              </a:spcBef>
              <a:spcAft>
                <a:spcPts val="0"/>
              </a:spcAft>
              <a:buClr>
                <a:schemeClr val="lt1"/>
              </a:buClr>
              <a:buSzPct val="100000"/>
              <a:buFont typeface="Playfair Display"/>
              <a:buNone/>
              <a:defRPr sz="1800" b="1">
                <a:solidFill>
                  <a:schemeClr val="lt1"/>
                </a:solidFill>
                <a:latin typeface="Playfair Display"/>
                <a:ea typeface="Playfair Display"/>
                <a:cs typeface="Playfair Display"/>
                <a:sym typeface="Playfair Display"/>
              </a:defRPr>
            </a:lvl8pPr>
            <a:lvl9pPr lvl="8" algn="ctr">
              <a:lnSpc>
                <a:spcPct val="100000"/>
              </a:lnSpc>
              <a:spcBef>
                <a:spcPts val="0"/>
              </a:spcBef>
              <a:spcAft>
                <a:spcPts val="0"/>
              </a:spcAft>
              <a:buClr>
                <a:schemeClr val="lt1"/>
              </a:buClr>
              <a:buSzPct val="100000"/>
              <a:buFont typeface="Playfair Display"/>
              <a:buNone/>
              <a:defRPr sz="1800" b="1">
                <a:solidFill>
                  <a:schemeClr val="lt1"/>
                </a:solidFill>
                <a:latin typeface="Playfair Display"/>
                <a:ea typeface="Playfair Display"/>
                <a:cs typeface="Playfair Display"/>
                <a:sym typeface="Playfair Display"/>
              </a:defRPr>
            </a:lvl9pPr>
          </a:lstStyle>
          <a:p>
            <a:endParaRPr/>
          </a:p>
        </p:txBody>
      </p:sp>
      <p:sp>
        <p:nvSpPr>
          <p:cNvPr id="14" name="Shape 14"/>
          <p:cNvSpPr txBox="1">
            <a:spLocks noGrp="1"/>
          </p:cNvSpPr>
          <p:nvPr>
            <p:ph type="sldNum" idx="12"/>
          </p:nvPr>
        </p:nvSpPr>
        <p:spPr>
          <a:xfrm>
            <a:off x="8490250" y="4681009"/>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header">
    <p:bg>
      <p:bgPr>
        <a:solidFill>
          <a:schemeClr val="dk1"/>
        </a:solidFill>
        <a:effectLst/>
      </p:bgPr>
    </p:bg>
    <p:spTree>
      <p:nvGrpSpPr>
        <p:cNvPr id="1" name="Shape 15"/>
        <p:cNvGrpSpPr/>
        <p:nvPr/>
      </p:nvGrpSpPr>
      <p:grpSpPr>
        <a:xfrm>
          <a:off x="0" y="0"/>
          <a:ext cx="0" cy="0"/>
          <a:chOff x="0" y="0"/>
          <a:chExt cx="0" cy="0"/>
        </a:xfrm>
      </p:grpSpPr>
      <p:sp>
        <p:nvSpPr>
          <p:cNvPr id="16" name="Shape 16"/>
          <p:cNvSpPr txBox="1">
            <a:spLocks noGrp="1"/>
          </p:cNvSpPr>
          <p:nvPr>
            <p:ph type="title"/>
          </p:nvPr>
        </p:nvSpPr>
        <p:spPr>
          <a:xfrm>
            <a:off x="509550" y="1423875"/>
            <a:ext cx="8124900" cy="1798200"/>
          </a:xfrm>
          <a:prstGeom prst="rect">
            <a:avLst/>
          </a:prstGeom>
        </p:spPr>
        <p:txBody>
          <a:bodyPr lIns="91425" tIns="91425" rIns="91425" bIns="91425" anchor="ctr" anchorCtr="0"/>
          <a:lstStyle>
            <a:lvl1pPr lvl="0" algn="ctr">
              <a:spcBef>
                <a:spcPts val="0"/>
              </a:spcBef>
              <a:buClr>
                <a:schemeClr val="lt1"/>
              </a:buClr>
              <a:buSzPct val="100000"/>
              <a:buFont typeface="Lato"/>
              <a:defRPr sz="4800" b="0">
                <a:solidFill>
                  <a:schemeClr val="lt1"/>
                </a:solidFill>
                <a:latin typeface="Lato"/>
                <a:ea typeface="Lato"/>
                <a:cs typeface="Lato"/>
                <a:sym typeface="Lato"/>
              </a:defRPr>
            </a:lvl1pPr>
            <a:lvl2pPr lvl="1" algn="ctr">
              <a:spcBef>
                <a:spcPts val="0"/>
              </a:spcBef>
              <a:buClr>
                <a:schemeClr val="lt1"/>
              </a:buClr>
              <a:buSzPct val="100000"/>
              <a:buFont typeface="Lato"/>
              <a:defRPr sz="4800" b="0">
                <a:solidFill>
                  <a:schemeClr val="lt1"/>
                </a:solidFill>
                <a:latin typeface="Lato"/>
                <a:ea typeface="Lato"/>
                <a:cs typeface="Lato"/>
                <a:sym typeface="Lato"/>
              </a:defRPr>
            </a:lvl2pPr>
            <a:lvl3pPr lvl="2" algn="ctr">
              <a:spcBef>
                <a:spcPts val="0"/>
              </a:spcBef>
              <a:buClr>
                <a:schemeClr val="lt1"/>
              </a:buClr>
              <a:buSzPct val="100000"/>
              <a:buFont typeface="Lato"/>
              <a:defRPr sz="4800" b="0">
                <a:solidFill>
                  <a:schemeClr val="lt1"/>
                </a:solidFill>
                <a:latin typeface="Lato"/>
                <a:ea typeface="Lato"/>
                <a:cs typeface="Lato"/>
                <a:sym typeface="Lato"/>
              </a:defRPr>
            </a:lvl3pPr>
            <a:lvl4pPr lvl="3" algn="ctr">
              <a:spcBef>
                <a:spcPts val="0"/>
              </a:spcBef>
              <a:buClr>
                <a:schemeClr val="lt1"/>
              </a:buClr>
              <a:buSzPct val="100000"/>
              <a:buFont typeface="Lato"/>
              <a:defRPr sz="4800" b="0">
                <a:solidFill>
                  <a:schemeClr val="lt1"/>
                </a:solidFill>
                <a:latin typeface="Lato"/>
                <a:ea typeface="Lato"/>
                <a:cs typeface="Lato"/>
                <a:sym typeface="Lato"/>
              </a:defRPr>
            </a:lvl4pPr>
            <a:lvl5pPr lvl="4" algn="ctr">
              <a:spcBef>
                <a:spcPts val="0"/>
              </a:spcBef>
              <a:buClr>
                <a:schemeClr val="lt1"/>
              </a:buClr>
              <a:buSzPct val="100000"/>
              <a:buFont typeface="Lato"/>
              <a:defRPr sz="4800" b="0">
                <a:solidFill>
                  <a:schemeClr val="lt1"/>
                </a:solidFill>
                <a:latin typeface="Lato"/>
                <a:ea typeface="Lato"/>
                <a:cs typeface="Lato"/>
                <a:sym typeface="Lato"/>
              </a:defRPr>
            </a:lvl5pPr>
            <a:lvl6pPr lvl="5" algn="ctr">
              <a:spcBef>
                <a:spcPts val="0"/>
              </a:spcBef>
              <a:buClr>
                <a:schemeClr val="lt1"/>
              </a:buClr>
              <a:buSzPct val="100000"/>
              <a:buFont typeface="Lato"/>
              <a:defRPr sz="4800" b="0">
                <a:solidFill>
                  <a:schemeClr val="lt1"/>
                </a:solidFill>
                <a:latin typeface="Lato"/>
                <a:ea typeface="Lato"/>
                <a:cs typeface="Lato"/>
                <a:sym typeface="Lato"/>
              </a:defRPr>
            </a:lvl6pPr>
            <a:lvl7pPr lvl="6" algn="ctr">
              <a:spcBef>
                <a:spcPts val="0"/>
              </a:spcBef>
              <a:buClr>
                <a:schemeClr val="lt1"/>
              </a:buClr>
              <a:buSzPct val="100000"/>
              <a:buFont typeface="Lato"/>
              <a:defRPr sz="4800" b="0">
                <a:solidFill>
                  <a:schemeClr val="lt1"/>
                </a:solidFill>
                <a:latin typeface="Lato"/>
                <a:ea typeface="Lato"/>
                <a:cs typeface="Lato"/>
                <a:sym typeface="Lato"/>
              </a:defRPr>
            </a:lvl7pPr>
            <a:lvl8pPr lvl="7" algn="ctr">
              <a:spcBef>
                <a:spcPts val="0"/>
              </a:spcBef>
              <a:buClr>
                <a:schemeClr val="lt1"/>
              </a:buClr>
              <a:buSzPct val="100000"/>
              <a:buFont typeface="Lato"/>
              <a:defRPr sz="4800" b="0">
                <a:solidFill>
                  <a:schemeClr val="lt1"/>
                </a:solidFill>
                <a:latin typeface="Lato"/>
                <a:ea typeface="Lato"/>
                <a:cs typeface="Lato"/>
                <a:sym typeface="Lato"/>
              </a:defRPr>
            </a:lvl8pPr>
            <a:lvl9pPr lvl="8" algn="ctr">
              <a:spcBef>
                <a:spcPts val="0"/>
              </a:spcBef>
              <a:buClr>
                <a:schemeClr val="lt1"/>
              </a:buClr>
              <a:buSzPct val="100000"/>
              <a:buFont typeface="Lato"/>
              <a:defRPr sz="4800" b="0">
                <a:solidFill>
                  <a:schemeClr val="lt1"/>
                </a:solidFill>
                <a:latin typeface="Lato"/>
                <a:ea typeface="Lato"/>
                <a:cs typeface="Lato"/>
                <a:sym typeface="Lato"/>
              </a:defRPr>
            </a:lvl9pPr>
          </a:lstStyle>
          <a:p>
            <a:endParaRPr/>
          </a:p>
        </p:txBody>
      </p:sp>
      <p:sp>
        <p:nvSpPr>
          <p:cNvPr id="17" name="Shape 17"/>
          <p:cNvSpPr txBox="1">
            <a:spLocks noGrp="1"/>
          </p:cNvSpPr>
          <p:nvPr>
            <p:ph type="sldNum" idx="12"/>
          </p:nvPr>
        </p:nvSpPr>
        <p:spPr>
          <a:xfrm>
            <a:off x="8490250" y="4681009"/>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solidFill>
                  <a:schemeClr val="lt1"/>
                </a:solidFill>
              </a:rPr>
              <a:t>‹#›</a:t>
            </a:fld>
            <a:endParaRPr lang="en">
              <a:solidFill>
                <a:schemeClr val="lt1"/>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8"/>
        <p:cNvGrpSpPr/>
        <p:nvPr/>
      </p:nvGrpSpPr>
      <p:grpSpPr>
        <a:xfrm>
          <a:off x="0" y="0"/>
          <a:ext cx="0" cy="0"/>
          <a:chOff x="0" y="0"/>
          <a:chExt cx="0" cy="0"/>
        </a:xfrm>
      </p:grpSpPr>
      <p:sp>
        <p:nvSpPr>
          <p:cNvPr id="19" name="Shape 19"/>
          <p:cNvSpPr/>
          <p:nvPr/>
        </p:nvSpPr>
        <p:spPr>
          <a:xfrm>
            <a:off x="0" y="5045700"/>
            <a:ext cx="9144000" cy="97800"/>
          </a:xfrm>
          <a:prstGeom prst="rect">
            <a:avLst/>
          </a:prstGeom>
          <a:solidFill>
            <a:schemeClr val="dk1"/>
          </a:solidFill>
          <a:ln>
            <a:noFill/>
          </a:ln>
        </p:spPr>
        <p:txBody>
          <a:bodyPr lIns="91425" tIns="91425" rIns="91425" bIns="91425" anchor="ctr" anchorCtr="0">
            <a:noAutofit/>
          </a:bodyPr>
          <a:lstStyle/>
          <a:p>
            <a:pPr lvl="0">
              <a:spcBef>
                <a:spcPts val="0"/>
              </a:spcBef>
              <a:buNone/>
            </a:pPr>
            <a:endParaRPr/>
          </a:p>
        </p:txBody>
      </p:sp>
      <p:sp>
        <p:nvSpPr>
          <p:cNvPr id="20" name="Shape 20"/>
          <p:cNvSpPr txBox="1">
            <a:spLocks noGrp="1"/>
          </p:cNvSpPr>
          <p:nvPr>
            <p:ph type="title"/>
          </p:nvPr>
        </p:nvSpPr>
        <p:spPr>
          <a:xfrm>
            <a:off x="311700" y="391350"/>
            <a:ext cx="8520600" cy="6261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1" name="Shape 21"/>
          <p:cNvSpPr txBox="1">
            <a:spLocks noGrp="1"/>
          </p:cNvSpPr>
          <p:nvPr>
            <p:ph type="body" idx="1"/>
          </p:nvPr>
        </p:nvSpPr>
        <p:spPr>
          <a:xfrm>
            <a:off x="311700" y="1152475"/>
            <a:ext cx="8520600" cy="3416400"/>
          </a:xfrm>
          <a:prstGeom prst="rect">
            <a:avLst/>
          </a:prstGeom>
        </p:spPr>
        <p:txBody>
          <a:bodyPr lIns="91425" tIns="91425" rIns="91425" bIns="91425" anchor="t" anchorCtr="0"/>
          <a:lstStyle>
            <a:lvl1pPr lvl="0">
              <a:spcBef>
                <a:spcPts val="0"/>
              </a:spcBef>
              <a:buChar char="●"/>
              <a:defRPr/>
            </a:lvl1pPr>
            <a:lvl2pPr lvl="1">
              <a:spcBef>
                <a:spcPts val="0"/>
              </a:spcBef>
              <a:buChar char="○"/>
              <a:defRPr/>
            </a:lvl2pPr>
            <a:lvl3pPr lvl="2">
              <a:spcBef>
                <a:spcPts val="0"/>
              </a:spcBef>
              <a:buChar char="■"/>
              <a:defRPr/>
            </a:lvl3pPr>
            <a:lvl4pPr lvl="3">
              <a:spcBef>
                <a:spcPts val="0"/>
              </a:spcBef>
              <a:buChar char="●"/>
              <a:defRPr/>
            </a:lvl4pPr>
            <a:lvl5pPr lvl="4">
              <a:spcBef>
                <a:spcPts val="0"/>
              </a:spcBef>
              <a:buChar char="○"/>
              <a:defRPr/>
            </a:lvl5pPr>
            <a:lvl6pPr lvl="5">
              <a:spcBef>
                <a:spcPts val="0"/>
              </a:spcBef>
              <a:buChar char="■"/>
              <a:defRPr/>
            </a:lvl6pPr>
            <a:lvl7pPr lvl="6">
              <a:spcBef>
                <a:spcPts val="0"/>
              </a:spcBef>
              <a:buChar char="●"/>
              <a:defRPr/>
            </a:lvl7pPr>
            <a:lvl8pPr lvl="7">
              <a:spcBef>
                <a:spcPts val="0"/>
              </a:spcBef>
              <a:buChar char="○"/>
              <a:defRPr/>
            </a:lvl8pPr>
            <a:lvl9pPr lvl="8">
              <a:spcBef>
                <a:spcPts val="0"/>
              </a:spcBef>
              <a:buChar char="■"/>
              <a:defRPr/>
            </a:lvl9pPr>
          </a:lstStyle>
          <a:p>
            <a:endParaRPr/>
          </a:p>
        </p:txBody>
      </p:sp>
      <p:sp>
        <p:nvSpPr>
          <p:cNvPr id="22" name="Shape 22"/>
          <p:cNvSpPr txBox="1">
            <a:spLocks noGrp="1"/>
          </p:cNvSpPr>
          <p:nvPr>
            <p:ph type="sldNum" idx="12"/>
          </p:nvPr>
        </p:nvSpPr>
        <p:spPr>
          <a:xfrm>
            <a:off x="8490250" y="4681009"/>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23"/>
        <p:cNvGrpSpPr/>
        <p:nvPr/>
      </p:nvGrpSpPr>
      <p:grpSpPr>
        <a:xfrm>
          <a:off x="0" y="0"/>
          <a:ext cx="0" cy="0"/>
          <a:chOff x="0" y="0"/>
          <a:chExt cx="0" cy="0"/>
        </a:xfrm>
      </p:grpSpPr>
      <p:sp>
        <p:nvSpPr>
          <p:cNvPr id="24" name="Shape 24"/>
          <p:cNvSpPr txBox="1">
            <a:spLocks noGrp="1"/>
          </p:cNvSpPr>
          <p:nvPr>
            <p:ph type="title"/>
          </p:nvPr>
        </p:nvSpPr>
        <p:spPr>
          <a:xfrm>
            <a:off x="311700" y="391350"/>
            <a:ext cx="8520600" cy="6261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5" name="Shape 25"/>
          <p:cNvSpPr txBox="1">
            <a:spLocks noGrp="1"/>
          </p:cNvSpPr>
          <p:nvPr>
            <p:ph type="body" idx="1"/>
          </p:nvPr>
        </p:nvSpPr>
        <p:spPr>
          <a:xfrm>
            <a:off x="311700" y="1152475"/>
            <a:ext cx="3999900" cy="3416400"/>
          </a:xfrm>
          <a:prstGeom prst="rect">
            <a:avLst/>
          </a:prstGeom>
        </p:spPr>
        <p:txBody>
          <a:bodyPr lIns="91425" tIns="91425" rIns="91425" bIns="91425" anchor="t" anchorCtr="0"/>
          <a:lstStyle>
            <a:lvl1pPr lvl="0">
              <a:spcBef>
                <a:spcPts val="0"/>
              </a:spcBef>
              <a:buSzPct val="100000"/>
              <a:buChar char="●"/>
              <a:defRPr sz="1400"/>
            </a:lvl1pPr>
            <a:lvl2pPr lvl="1">
              <a:spcBef>
                <a:spcPts val="0"/>
              </a:spcBef>
              <a:buSzPct val="100000"/>
              <a:buChar char="○"/>
              <a:defRPr sz="1200"/>
            </a:lvl2pPr>
            <a:lvl3pPr lvl="2">
              <a:spcBef>
                <a:spcPts val="0"/>
              </a:spcBef>
              <a:buSzPct val="100000"/>
              <a:buChar char="■"/>
              <a:defRPr sz="1200"/>
            </a:lvl3pPr>
            <a:lvl4pPr lvl="3">
              <a:spcBef>
                <a:spcPts val="0"/>
              </a:spcBef>
              <a:buSzPct val="100000"/>
              <a:buChar char="●"/>
              <a:defRPr sz="1200"/>
            </a:lvl4pPr>
            <a:lvl5pPr lvl="4">
              <a:spcBef>
                <a:spcPts val="0"/>
              </a:spcBef>
              <a:buSzPct val="100000"/>
              <a:buChar char="○"/>
              <a:defRPr sz="1200"/>
            </a:lvl5pPr>
            <a:lvl6pPr lvl="5">
              <a:spcBef>
                <a:spcPts val="0"/>
              </a:spcBef>
              <a:buSzPct val="100000"/>
              <a:buChar char="■"/>
              <a:defRPr sz="1200"/>
            </a:lvl6pPr>
            <a:lvl7pPr lvl="6">
              <a:spcBef>
                <a:spcPts val="0"/>
              </a:spcBef>
              <a:buSzPct val="100000"/>
              <a:buChar char="●"/>
              <a:defRPr sz="1200"/>
            </a:lvl7pPr>
            <a:lvl8pPr lvl="7">
              <a:spcBef>
                <a:spcPts val="0"/>
              </a:spcBef>
              <a:buSzPct val="100000"/>
              <a:buChar char="○"/>
              <a:defRPr sz="1200"/>
            </a:lvl8pPr>
            <a:lvl9pPr lvl="8">
              <a:spcBef>
                <a:spcPts val="0"/>
              </a:spcBef>
              <a:buSzPct val="100000"/>
              <a:buChar char="■"/>
              <a:defRPr sz="1200"/>
            </a:lvl9pPr>
          </a:lstStyle>
          <a:p>
            <a:endParaRPr/>
          </a:p>
        </p:txBody>
      </p:sp>
      <p:sp>
        <p:nvSpPr>
          <p:cNvPr id="26" name="Shape 26"/>
          <p:cNvSpPr txBox="1">
            <a:spLocks noGrp="1"/>
          </p:cNvSpPr>
          <p:nvPr>
            <p:ph type="body" idx="2"/>
          </p:nvPr>
        </p:nvSpPr>
        <p:spPr>
          <a:xfrm>
            <a:off x="4832400" y="1152475"/>
            <a:ext cx="3999900" cy="3416400"/>
          </a:xfrm>
          <a:prstGeom prst="rect">
            <a:avLst/>
          </a:prstGeom>
        </p:spPr>
        <p:txBody>
          <a:bodyPr lIns="91425" tIns="91425" rIns="91425" bIns="91425" anchor="t" anchorCtr="0"/>
          <a:lstStyle>
            <a:lvl1pPr lvl="0">
              <a:spcBef>
                <a:spcPts val="0"/>
              </a:spcBef>
              <a:buSzPct val="100000"/>
              <a:buChar char="●"/>
              <a:defRPr sz="1400"/>
            </a:lvl1pPr>
            <a:lvl2pPr lvl="1">
              <a:spcBef>
                <a:spcPts val="0"/>
              </a:spcBef>
              <a:buSzPct val="100000"/>
              <a:buChar char="○"/>
              <a:defRPr sz="1200"/>
            </a:lvl2pPr>
            <a:lvl3pPr lvl="2">
              <a:spcBef>
                <a:spcPts val="0"/>
              </a:spcBef>
              <a:buSzPct val="100000"/>
              <a:buChar char="■"/>
              <a:defRPr sz="1200"/>
            </a:lvl3pPr>
            <a:lvl4pPr lvl="3">
              <a:spcBef>
                <a:spcPts val="0"/>
              </a:spcBef>
              <a:buSzPct val="100000"/>
              <a:buChar char="●"/>
              <a:defRPr sz="1200"/>
            </a:lvl4pPr>
            <a:lvl5pPr lvl="4">
              <a:spcBef>
                <a:spcPts val="0"/>
              </a:spcBef>
              <a:buSzPct val="100000"/>
              <a:buChar char="○"/>
              <a:defRPr sz="1200"/>
            </a:lvl5pPr>
            <a:lvl6pPr lvl="5">
              <a:spcBef>
                <a:spcPts val="0"/>
              </a:spcBef>
              <a:buSzPct val="100000"/>
              <a:buChar char="■"/>
              <a:defRPr sz="1200"/>
            </a:lvl6pPr>
            <a:lvl7pPr lvl="6">
              <a:spcBef>
                <a:spcPts val="0"/>
              </a:spcBef>
              <a:buSzPct val="100000"/>
              <a:buChar char="●"/>
              <a:defRPr sz="1200"/>
            </a:lvl7pPr>
            <a:lvl8pPr lvl="7">
              <a:spcBef>
                <a:spcPts val="0"/>
              </a:spcBef>
              <a:buSzPct val="100000"/>
              <a:buChar char="○"/>
              <a:defRPr sz="1200"/>
            </a:lvl8pPr>
            <a:lvl9pPr lvl="8">
              <a:spcBef>
                <a:spcPts val="0"/>
              </a:spcBef>
              <a:buSzPct val="100000"/>
              <a:buChar char="■"/>
              <a:defRPr sz="1200"/>
            </a:lvl9pPr>
          </a:lstStyle>
          <a:p>
            <a:endParaRPr/>
          </a:p>
        </p:txBody>
      </p:sp>
      <p:sp>
        <p:nvSpPr>
          <p:cNvPr id="27" name="Shape 27"/>
          <p:cNvSpPr txBox="1">
            <a:spLocks noGrp="1"/>
          </p:cNvSpPr>
          <p:nvPr>
            <p:ph type="sldNum" idx="12"/>
          </p:nvPr>
        </p:nvSpPr>
        <p:spPr>
          <a:xfrm>
            <a:off x="8490250" y="4681009"/>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311700" y="391350"/>
            <a:ext cx="8520600" cy="6261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30" name="Shape 30"/>
          <p:cNvSpPr txBox="1">
            <a:spLocks noGrp="1"/>
          </p:cNvSpPr>
          <p:nvPr>
            <p:ph type="sldNum" idx="12"/>
          </p:nvPr>
        </p:nvSpPr>
        <p:spPr>
          <a:xfrm>
            <a:off x="8490250" y="4681009"/>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31"/>
        <p:cNvGrpSpPr/>
        <p:nvPr/>
      </p:nvGrpSpPr>
      <p:grpSpPr>
        <a:xfrm>
          <a:off x="0" y="0"/>
          <a:ext cx="0" cy="0"/>
          <a:chOff x="0" y="0"/>
          <a:chExt cx="0" cy="0"/>
        </a:xfrm>
      </p:grpSpPr>
      <p:sp>
        <p:nvSpPr>
          <p:cNvPr id="32" name="Shape 32"/>
          <p:cNvSpPr txBox="1">
            <a:spLocks noGrp="1"/>
          </p:cNvSpPr>
          <p:nvPr>
            <p:ph type="title"/>
          </p:nvPr>
        </p:nvSpPr>
        <p:spPr>
          <a:xfrm>
            <a:off x="311700" y="555600"/>
            <a:ext cx="2808000" cy="755700"/>
          </a:xfrm>
          <a:prstGeom prst="rect">
            <a:avLst/>
          </a:prstGeom>
        </p:spPr>
        <p:txBody>
          <a:bodyPr lIns="91425" tIns="91425" rIns="91425" bIns="91425" anchor="b" anchorCtr="0"/>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a:endParaRPr/>
          </a:p>
        </p:txBody>
      </p:sp>
      <p:sp>
        <p:nvSpPr>
          <p:cNvPr id="33" name="Shape 33"/>
          <p:cNvSpPr txBox="1">
            <a:spLocks noGrp="1"/>
          </p:cNvSpPr>
          <p:nvPr>
            <p:ph type="body" idx="1"/>
          </p:nvPr>
        </p:nvSpPr>
        <p:spPr>
          <a:xfrm>
            <a:off x="311700" y="1391377"/>
            <a:ext cx="2808000" cy="3179400"/>
          </a:xfrm>
          <a:prstGeom prst="rect">
            <a:avLst/>
          </a:prstGeom>
        </p:spPr>
        <p:txBody>
          <a:bodyPr lIns="91425" tIns="91425" rIns="91425" bIns="91425" anchor="t" anchorCtr="0"/>
          <a:lstStyle>
            <a:lvl1pPr lvl="0">
              <a:spcBef>
                <a:spcPts val="0"/>
              </a:spcBef>
              <a:buSzPct val="100000"/>
              <a:buChar char="●"/>
              <a:defRPr sz="1200"/>
            </a:lvl1pPr>
            <a:lvl2pPr lvl="1">
              <a:spcBef>
                <a:spcPts val="0"/>
              </a:spcBef>
              <a:buSzPct val="100000"/>
              <a:buChar char="○"/>
              <a:defRPr sz="1200"/>
            </a:lvl2pPr>
            <a:lvl3pPr lvl="2">
              <a:spcBef>
                <a:spcPts val="0"/>
              </a:spcBef>
              <a:buSzPct val="100000"/>
              <a:buChar char="■"/>
              <a:defRPr sz="1200"/>
            </a:lvl3pPr>
            <a:lvl4pPr lvl="3">
              <a:spcBef>
                <a:spcPts val="0"/>
              </a:spcBef>
              <a:buSzPct val="100000"/>
              <a:buChar char="●"/>
              <a:defRPr sz="1200"/>
            </a:lvl4pPr>
            <a:lvl5pPr lvl="4">
              <a:spcBef>
                <a:spcPts val="0"/>
              </a:spcBef>
              <a:buSzPct val="100000"/>
              <a:buChar char="○"/>
              <a:defRPr sz="1200"/>
            </a:lvl5pPr>
            <a:lvl6pPr lvl="5">
              <a:spcBef>
                <a:spcPts val="0"/>
              </a:spcBef>
              <a:buSzPct val="100000"/>
              <a:buChar char="■"/>
              <a:defRPr sz="1200"/>
            </a:lvl6pPr>
            <a:lvl7pPr lvl="6">
              <a:spcBef>
                <a:spcPts val="0"/>
              </a:spcBef>
              <a:buSzPct val="100000"/>
              <a:buChar char="●"/>
              <a:defRPr sz="1200"/>
            </a:lvl7pPr>
            <a:lvl8pPr lvl="7">
              <a:spcBef>
                <a:spcPts val="0"/>
              </a:spcBef>
              <a:buSzPct val="100000"/>
              <a:buChar char="○"/>
              <a:defRPr sz="1200"/>
            </a:lvl8pPr>
            <a:lvl9pPr lvl="8">
              <a:spcBef>
                <a:spcPts val="0"/>
              </a:spcBef>
              <a:buSzPct val="100000"/>
              <a:buChar char="■"/>
              <a:defRPr sz="1200"/>
            </a:lvl9pPr>
          </a:lstStyle>
          <a:p>
            <a:endParaRPr/>
          </a:p>
        </p:txBody>
      </p:sp>
      <p:sp>
        <p:nvSpPr>
          <p:cNvPr id="34" name="Shape 34"/>
          <p:cNvSpPr txBox="1">
            <a:spLocks noGrp="1"/>
          </p:cNvSpPr>
          <p:nvPr>
            <p:ph type="sldNum" idx="12"/>
          </p:nvPr>
        </p:nvSpPr>
        <p:spPr>
          <a:xfrm>
            <a:off x="8490250" y="4681009"/>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Main point">
    <p:bg>
      <p:bgPr>
        <a:solidFill>
          <a:schemeClr val="dk2"/>
        </a:solidFill>
        <a:effectLst/>
      </p:bgPr>
    </p:bg>
    <p:spTree>
      <p:nvGrpSpPr>
        <p:cNvPr id="1" name="Shape 35"/>
        <p:cNvGrpSpPr/>
        <p:nvPr/>
      </p:nvGrpSpPr>
      <p:grpSpPr>
        <a:xfrm>
          <a:off x="0" y="0"/>
          <a:ext cx="0" cy="0"/>
          <a:chOff x="0" y="0"/>
          <a:chExt cx="0" cy="0"/>
        </a:xfrm>
      </p:grpSpPr>
      <p:sp>
        <p:nvSpPr>
          <p:cNvPr id="36" name="Shape 36"/>
          <p:cNvSpPr txBox="1">
            <a:spLocks noGrp="1"/>
          </p:cNvSpPr>
          <p:nvPr>
            <p:ph type="title"/>
          </p:nvPr>
        </p:nvSpPr>
        <p:spPr>
          <a:xfrm>
            <a:off x="490250" y="526350"/>
            <a:ext cx="5618700" cy="4090800"/>
          </a:xfrm>
          <a:prstGeom prst="rect">
            <a:avLst/>
          </a:prstGeom>
        </p:spPr>
        <p:txBody>
          <a:bodyPr lIns="91425" tIns="91425" rIns="91425" bIns="91425" anchor="ctr" anchorCtr="0"/>
          <a:lstStyle>
            <a:lvl1pPr lvl="0">
              <a:spcBef>
                <a:spcPts val="0"/>
              </a:spcBef>
              <a:buClr>
                <a:schemeClr val="lt1"/>
              </a:buClr>
              <a:buSzPct val="100000"/>
              <a:buFont typeface="Lato"/>
              <a:defRPr sz="4800" b="0">
                <a:solidFill>
                  <a:schemeClr val="lt1"/>
                </a:solidFill>
                <a:latin typeface="Lato"/>
                <a:ea typeface="Lato"/>
                <a:cs typeface="Lato"/>
                <a:sym typeface="Lato"/>
              </a:defRPr>
            </a:lvl1pPr>
            <a:lvl2pPr lvl="1">
              <a:spcBef>
                <a:spcPts val="0"/>
              </a:spcBef>
              <a:buClr>
                <a:schemeClr val="lt1"/>
              </a:buClr>
              <a:buSzPct val="100000"/>
              <a:buFont typeface="Lato"/>
              <a:defRPr sz="4800" b="0">
                <a:solidFill>
                  <a:schemeClr val="lt1"/>
                </a:solidFill>
                <a:latin typeface="Lato"/>
                <a:ea typeface="Lato"/>
                <a:cs typeface="Lato"/>
                <a:sym typeface="Lato"/>
              </a:defRPr>
            </a:lvl2pPr>
            <a:lvl3pPr lvl="2">
              <a:spcBef>
                <a:spcPts val="0"/>
              </a:spcBef>
              <a:buClr>
                <a:schemeClr val="lt1"/>
              </a:buClr>
              <a:buSzPct val="100000"/>
              <a:buFont typeface="Lato"/>
              <a:defRPr sz="4800" b="0">
                <a:solidFill>
                  <a:schemeClr val="lt1"/>
                </a:solidFill>
                <a:latin typeface="Lato"/>
                <a:ea typeface="Lato"/>
                <a:cs typeface="Lato"/>
                <a:sym typeface="Lato"/>
              </a:defRPr>
            </a:lvl3pPr>
            <a:lvl4pPr lvl="3">
              <a:spcBef>
                <a:spcPts val="0"/>
              </a:spcBef>
              <a:buClr>
                <a:schemeClr val="lt1"/>
              </a:buClr>
              <a:buSzPct val="100000"/>
              <a:buFont typeface="Lato"/>
              <a:defRPr sz="4800" b="0">
                <a:solidFill>
                  <a:schemeClr val="lt1"/>
                </a:solidFill>
                <a:latin typeface="Lato"/>
                <a:ea typeface="Lato"/>
                <a:cs typeface="Lato"/>
                <a:sym typeface="Lato"/>
              </a:defRPr>
            </a:lvl4pPr>
            <a:lvl5pPr lvl="4">
              <a:spcBef>
                <a:spcPts val="0"/>
              </a:spcBef>
              <a:buClr>
                <a:schemeClr val="lt1"/>
              </a:buClr>
              <a:buSzPct val="100000"/>
              <a:buFont typeface="Lato"/>
              <a:defRPr sz="4800" b="0">
                <a:solidFill>
                  <a:schemeClr val="lt1"/>
                </a:solidFill>
                <a:latin typeface="Lato"/>
                <a:ea typeface="Lato"/>
                <a:cs typeface="Lato"/>
                <a:sym typeface="Lato"/>
              </a:defRPr>
            </a:lvl5pPr>
            <a:lvl6pPr lvl="5">
              <a:spcBef>
                <a:spcPts val="0"/>
              </a:spcBef>
              <a:buClr>
                <a:schemeClr val="lt1"/>
              </a:buClr>
              <a:buSzPct val="100000"/>
              <a:buFont typeface="Lato"/>
              <a:defRPr sz="4800" b="0">
                <a:solidFill>
                  <a:schemeClr val="lt1"/>
                </a:solidFill>
                <a:latin typeface="Lato"/>
                <a:ea typeface="Lato"/>
                <a:cs typeface="Lato"/>
                <a:sym typeface="Lato"/>
              </a:defRPr>
            </a:lvl6pPr>
            <a:lvl7pPr lvl="6">
              <a:spcBef>
                <a:spcPts val="0"/>
              </a:spcBef>
              <a:buClr>
                <a:schemeClr val="lt1"/>
              </a:buClr>
              <a:buSzPct val="100000"/>
              <a:buFont typeface="Lato"/>
              <a:defRPr sz="4800" b="0">
                <a:solidFill>
                  <a:schemeClr val="lt1"/>
                </a:solidFill>
                <a:latin typeface="Lato"/>
                <a:ea typeface="Lato"/>
                <a:cs typeface="Lato"/>
                <a:sym typeface="Lato"/>
              </a:defRPr>
            </a:lvl7pPr>
            <a:lvl8pPr lvl="7">
              <a:spcBef>
                <a:spcPts val="0"/>
              </a:spcBef>
              <a:buClr>
                <a:schemeClr val="lt1"/>
              </a:buClr>
              <a:buSzPct val="100000"/>
              <a:buFont typeface="Lato"/>
              <a:defRPr sz="4800" b="0">
                <a:solidFill>
                  <a:schemeClr val="lt1"/>
                </a:solidFill>
                <a:latin typeface="Lato"/>
                <a:ea typeface="Lato"/>
                <a:cs typeface="Lato"/>
                <a:sym typeface="Lato"/>
              </a:defRPr>
            </a:lvl8pPr>
            <a:lvl9pPr lvl="8">
              <a:spcBef>
                <a:spcPts val="0"/>
              </a:spcBef>
              <a:buClr>
                <a:schemeClr val="lt1"/>
              </a:buClr>
              <a:buSzPct val="100000"/>
              <a:buFont typeface="Lato"/>
              <a:defRPr sz="4800" b="0">
                <a:solidFill>
                  <a:schemeClr val="lt1"/>
                </a:solidFill>
                <a:latin typeface="Lato"/>
                <a:ea typeface="Lato"/>
                <a:cs typeface="Lato"/>
                <a:sym typeface="Lato"/>
              </a:defRPr>
            </a:lvl9pPr>
          </a:lstStyle>
          <a:p>
            <a:endParaRPr/>
          </a:p>
        </p:txBody>
      </p:sp>
      <p:sp>
        <p:nvSpPr>
          <p:cNvPr id="37" name="Shape 37"/>
          <p:cNvSpPr txBox="1">
            <a:spLocks noGrp="1"/>
          </p:cNvSpPr>
          <p:nvPr>
            <p:ph type="sldNum" idx="12"/>
          </p:nvPr>
        </p:nvSpPr>
        <p:spPr>
          <a:xfrm>
            <a:off x="8490250" y="4681009"/>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solidFill>
                  <a:schemeClr val="lt1"/>
                </a:solidFill>
              </a:rPr>
              <a:t>‹#›</a:t>
            </a:fld>
            <a:endParaRPr lang="en">
              <a:solidFill>
                <a:schemeClr val="lt1"/>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38"/>
        <p:cNvGrpSpPr/>
        <p:nvPr/>
      </p:nvGrpSpPr>
      <p:grpSpPr>
        <a:xfrm>
          <a:off x="0" y="0"/>
          <a:ext cx="0" cy="0"/>
          <a:chOff x="0" y="0"/>
          <a:chExt cx="0" cy="0"/>
        </a:xfrm>
      </p:grpSpPr>
      <p:sp>
        <p:nvSpPr>
          <p:cNvPr id="39" name="Shape 39"/>
          <p:cNvSpPr/>
          <p:nvPr/>
        </p:nvSpPr>
        <p:spPr>
          <a:xfrm>
            <a:off x="4572000" y="-25"/>
            <a:ext cx="4572000" cy="5143500"/>
          </a:xfrm>
          <a:prstGeom prst="rect">
            <a:avLst/>
          </a:prstGeom>
          <a:solidFill>
            <a:schemeClr val="dk1"/>
          </a:solidFill>
          <a:ln>
            <a:noFill/>
          </a:ln>
        </p:spPr>
        <p:txBody>
          <a:bodyPr lIns="91425" tIns="91425" rIns="91425" bIns="91425" anchor="ctr" anchorCtr="0">
            <a:noAutofit/>
          </a:bodyPr>
          <a:lstStyle/>
          <a:p>
            <a:pPr lvl="0">
              <a:spcBef>
                <a:spcPts val="0"/>
              </a:spcBef>
              <a:buNone/>
            </a:pPr>
            <a:endParaRPr/>
          </a:p>
        </p:txBody>
      </p:sp>
      <p:cxnSp>
        <p:nvCxnSpPr>
          <p:cNvPr id="40" name="Shape 40"/>
          <p:cNvCxnSpPr/>
          <p:nvPr/>
        </p:nvCxnSpPr>
        <p:spPr>
          <a:xfrm>
            <a:off x="5029675" y="4495500"/>
            <a:ext cx="468300" cy="0"/>
          </a:xfrm>
          <a:prstGeom prst="straightConnector1">
            <a:avLst/>
          </a:prstGeom>
          <a:noFill/>
          <a:ln w="19050" cap="flat" cmpd="sng">
            <a:solidFill>
              <a:schemeClr val="lt1"/>
            </a:solidFill>
            <a:prstDash val="solid"/>
            <a:round/>
            <a:headEnd type="none" w="med" len="med"/>
            <a:tailEnd type="none" w="med" len="med"/>
          </a:ln>
        </p:spPr>
      </p:cxnSp>
      <p:sp>
        <p:nvSpPr>
          <p:cNvPr id="41" name="Shape 41"/>
          <p:cNvSpPr txBox="1">
            <a:spLocks noGrp="1"/>
          </p:cNvSpPr>
          <p:nvPr>
            <p:ph type="title"/>
          </p:nvPr>
        </p:nvSpPr>
        <p:spPr>
          <a:xfrm>
            <a:off x="265500" y="1107950"/>
            <a:ext cx="4045200" cy="1683600"/>
          </a:xfrm>
          <a:prstGeom prst="rect">
            <a:avLst/>
          </a:prstGeom>
        </p:spPr>
        <p:txBody>
          <a:bodyPr lIns="91425" tIns="91425" rIns="91425" bIns="91425" anchor="b" anchorCtr="0"/>
          <a:lstStyle>
            <a:lvl1pPr lvl="0" algn="ctr">
              <a:spcBef>
                <a:spcPts val="0"/>
              </a:spcBef>
              <a:buSzPct val="100000"/>
              <a:defRPr sz="4200"/>
            </a:lvl1pPr>
            <a:lvl2pPr lvl="1" algn="ctr">
              <a:spcBef>
                <a:spcPts val="0"/>
              </a:spcBef>
              <a:buSzPct val="100000"/>
              <a:defRPr sz="4200"/>
            </a:lvl2pPr>
            <a:lvl3pPr lvl="2" algn="ctr">
              <a:spcBef>
                <a:spcPts val="0"/>
              </a:spcBef>
              <a:buSzPct val="100000"/>
              <a:defRPr sz="4200"/>
            </a:lvl3pPr>
            <a:lvl4pPr lvl="3" algn="ctr">
              <a:spcBef>
                <a:spcPts val="0"/>
              </a:spcBef>
              <a:buSzPct val="100000"/>
              <a:defRPr sz="4200"/>
            </a:lvl4pPr>
            <a:lvl5pPr lvl="4" algn="ctr">
              <a:spcBef>
                <a:spcPts val="0"/>
              </a:spcBef>
              <a:buSzPct val="100000"/>
              <a:defRPr sz="4200"/>
            </a:lvl5pPr>
            <a:lvl6pPr lvl="5" algn="ctr">
              <a:spcBef>
                <a:spcPts val="0"/>
              </a:spcBef>
              <a:buSzPct val="100000"/>
              <a:defRPr sz="4200"/>
            </a:lvl6pPr>
            <a:lvl7pPr lvl="6" algn="ctr">
              <a:spcBef>
                <a:spcPts val="0"/>
              </a:spcBef>
              <a:buSzPct val="100000"/>
              <a:defRPr sz="4200"/>
            </a:lvl7pPr>
            <a:lvl8pPr lvl="7" algn="ctr">
              <a:spcBef>
                <a:spcPts val="0"/>
              </a:spcBef>
              <a:buSzPct val="100000"/>
              <a:defRPr sz="4200"/>
            </a:lvl8pPr>
            <a:lvl9pPr lvl="8" algn="ctr">
              <a:spcBef>
                <a:spcPts val="0"/>
              </a:spcBef>
              <a:buSzPct val="100000"/>
              <a:defRPr sz="4200"/>
            </a:lvl9pPr>
          </a:lstStyle>
          <a:p>
            <a:endParaRPr/>
          </a:p>
        </p:txBody>
      </p:sp>
      <p:sp>
        <p:nvSpPr>
          <p:cNvPr id="42" name="Shape 42"/>
          <p:cNvSpPr txBox="1">
            <a:spLocks noGrp="1"/>
          </p:cNvSpPr>
          <p:nvPr>
            <p:ph type="subTitle" idx="1"/>
          </p:nvPr>
        </p:nvSpPr>
        <p:spPr>
          <a:xfrm>
            <a:off x="265500" y="2845200"/>
            <a:ext cx="4045200" cy="1345500"/>
          </a:xfrm>
          <a:prstGeom prst="rect">
            <a:avLst/>
          </a:prstGeom>
        </p:spPr>
        <p:txBody>
          <a:bodyPr lIns="91425" tIns="91425" rIns="91425" bIns="91425" anchor="t" anchorCtr="0"/>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a:endParaRPr/>
          </a:p>
        </p:txBody>
      </p:sp>
      <p:sp>
        <p:nvSpPr>
          <p:cNvPr id="43" name="Shape 43"/>
          <p:cNvSpPr txBox="1">
            <a:spLocks noGrp="1"/>
          </p:cNvSpPr>
          <p:nvPr>
            <p:ph type="body" idx="2"/>
          </p:nvPr>
        </p:nvSpPr>
        <p:spPr>
          <a:xfrm>
            <a:off x="4939500" y="724200"/>
            <a:ext cx="3837000" cy="3695100"/>
          </a:xfrm>
          <a:prstGeom prst="rect">
            <a:avLst/>
          </a:prstGeom>
        </p:spPr>
        <p:txBody>
          <a:bodyPr lIns="91425" tIns="91425" rIns="91425" bIns="91425" anchor="ctr" anchorCtr="0"/>
          <a:lstStyle>
            <a:lvl1pPr lvl="0">
              <a:spcBef>
                <a:spcPts val="0"/>
              </a:spcBef>
              <a:buClr>
                <a:schemeClr val="lt1"/>
              </a:buClr>
              <a:buChar char="●"/>
              <a:defRPr>
                <a:solidFill>
                  <a:schemeClr val="lt1"/>
                </a:solidFill>
              </a:defRPr>
            </a:lvl1pPr>
            <a:lvl2pPr lvl="1">
              <a:spcBef>
                <a:spcPts val="0"/>
              </a:spcBef>
              <a:buClr>
                <a:schemeClr val="lt1"/>
              </a:buClr>
              <a:buChar char="○"/>
              <a:defRPr>
                <a:solidFill>
                  <a:schemeClr val="lt1"/>
                </a:solidFill>
              </a:defRPr>
            </a:lvl2pPr>
            <a:lvl3pPr lvl="2">
              <a:spcBef>
                <a:spcPts val="0"/>
              </a:spcBef>
              <a:buClr>
                <a:schemeClr val="lt1"/>
              </a:buClr>
              <a:buChar char="■"/>
              <a:defRPr>
                <a:solidFill>
                  <a:schemeClr val="lt1"/>
                </a:solidFill>
              </a:defRPr>
            </a:lvl3pPr>
            <a:lvl4pPr lvl="3">
              <a:spcBef>
                <a:spcPts val="0"/>
              </a:spcBef>
              <a:buClr>
                <a:schemeClr val="lt1"/>
              </a:buClr>
              <a:buChar char="●"/>
              <a:defRPr>
                <a:solidFill>
                  <a:schemeClr val="lt1"/>
                </a:solidFill>
              </a:defRPr>
            </a:lvl4pPr>
            <a:lvl5pPr lvl="4">
              <a:spcBef>
                <a:spcPts val="0"/>
              </a:spcBef>
              <a:buClr>
                <a:schemeClr val="lt1"/>
              </a:buClr>
              <a:buChar char="○"/>
              <a:defRPr>
                <a:solidFill>
                  <a:schemeClr val="lt1"/>
                </a:solidFill>
              </a:defRPr>
            </a:lvl5pPr>
            <a:lvl6pPr lvl="5">
              <a:spcBef>
                <a:spcPts val="0"/>
              </a:spcBef>
              <a:buClr>
                <a:schemeClr val="lt1"/>
              </a:buClr>
              <a:buChar char="■"/>
              <a:defRPr>
                <a:solidFill>
                  <a:schemeClr val="lt1"/>
                </a:solidFill>
              </a:defRPr>
            </a:lvl6pPr>
            <a:lvl7pPr lvl="6">
              <a:spcBef>
                <a:spcPts val="0"/>
              </a:spcBef>
              <a:buClr>
                <a:schemeClr val="lt1"/>
              </a:buClr>
              <a:buChar char="●"/>
              <a:defRPr>
                <a:solidFill>
                  <a:schemeClr val="lt1"/>
                </a:solidFill>
              </a:defRPr>
            </a:lvl7pPr>
            <a:lvl8pPr lvl="7">
              <a:spcBef>
                <a:spcPts val="0"/>
              </a:spcBef>
              <a:buClr>
                <a:schemeClr val="lt1"/>
              </a:buClr>
              <a:buChar char="○"/>
              <a:defRPr>
                <a:solidFill>
                  <a:schemeClr val="lt1"/>
                </a:solidFill>
              </a:defRPr>
            </a:lvl8pPr>
            <a:lvl9pPr lvl="8">
              <a:spcBef>
                <a:spcPts val="0"/>
              </a:spcBef>
              <a:buClr>
                <a:schemeClr val="lt1"/>
              </a:buClr>
              <a:buChar char="■"/>
              <a:defRPr>
                <a:solidFill>
                  <a:schemeClr val="lt1"/>
                </a:solidFill>
              </a:defRPr>
            </a:lvl9pPr>
          </a:lstStyle>
          <a:p>
            <a:endParaRPr/>
          </a:p>
        </p:txBody>
      </p:sp>
      <p:sp>
        <p:nvSpPr>
          <p:cNvPr id="44" name="Shape 44"/>
          <p:cNvSpPr txBox="1">
            <a:spLocks noGrp="1"/>
          </p:cNvSpPr>
          <p:nvPr>
            <p:ph type="sldNum" idx="12"/>
          </p:nvPr>
        </p:nvSpPr>
        <p:spPr>
          <a:xfrm>
            <a:off x="8490250" y="4681009"/>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solidFill>
                  <a:schemeClr val="lt1"/>
                </a:solidFill>
              </a:rPr>
              <a:t>‹#›</a:t>
            </a:fld>
            <a:endParaRPr lang="en">
              <a:solidFill>
                <a:schemeClr val="lt1"/>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Caption">
    <p:spTree>
      <p:nvGrpSpPr>
        <p:cNvPr id="1" name="Shape 45"/>
        <p:cNvGrpSpPr/>
        <p:nvPr/>
      </p:nvGrpSpPr>
      <p:grpSpPr>
        <a:xfrm>
          <a:off x="0" y="0"/>
          <a:ext cx="0" cy="0"/>
          <a:chOff x="0" y="0"/>
          <a:chExt cx="0" cy="0"/>
        </a:xfrm>
      </p:grpSpPr>
      <p:sp>
        <p:nvSpPr>
          <p:cNvPr id="46" name="Shape 46"/>
          <p:cNvSpPr txBox="1">
            <a:spLocks noGrp="1"/>
          </p:cNvSpPr>
          <p:nvPr>
            <p:ph type="body" idx="1"/>
          </p:nvPr>
        </p:nvSpPr>
        <p:spPr>
          <a:xfrm>
            <a:off x="319500" y="4230575"/>
            <a:ext cx="5998800" cy="598800"/>
          </a:xfrm>
          <a:prstGeom prst="rect">
            <a:avLst/>
          </a:prstGeom>
        </p:spPr>
        <p:txBody>
          <a:bodyPr lIns="91425" tIns="91425" rIns="91425" bIns="91425" anchor="ctr" anchorCtr="0"/>
          <a:lstStyle>
            <a:lvl1pPr lvl="0">
              <a:lnSpc>
                <a:spcPct val="100000"/>
              </a:lnSpc>
              <a:spcBef>
                <a:spcPts val="0"/>
              </a:spcBef>
              <a:spcAft>
                <a:spcPts val="0"/>
              </a:spcAft>
              <a:buChar char="●"/>
              <a:defRPr/>
            </a:lvl1pPr>
          </a:lstStyle>
          <a:p>
            <a:endParaRPr/>
          </a:p>
        </p:txBody>
      </p:sp>
      <p:sp>
        <p:nvSpPr>
          <p:cNvPr id="47" name="Shape 47"/>
          <p:cNvSpPr txBox="1">
            <a:spLocks noGrp="1"/>
          </p:cNvSpPr>
          <p:nvPr>
            <p:ph type="sldNum" idx="12"/>
          </p:nvPr>
        </p:nvSpPr>
        <p:spPr>
          <a:xfrm>
            <a:off x="8490250" y="4681009"/>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Big number">
    <p:spTree>
      <p:nvGrpSpPr>
        <p:cNvPr id="1" name="Shape 48"/>
        <p:cNvGrpSpPr/>
        <p:nvPr/>
      </p:nvGrpSpPr>
      <p:grpSpPr>
        <a:xfrm>
          <a:off x="0" y="0"/>
          <a:ext cx="0" cy="0"/>
          <a:chOff x="0" y="0"/>
          <a:chExt cx="0" cy="0"/>
        </a:xfrm>
      </p:grpSpPr>
      <p:sp>
        <p:nvSpPr>
          <p:cNvPr id="49" name="Shape 49"/>
          <p:cNvSpPr/>
          <p:nvPr/>
        </p:nvSpPr>
        <p:spPr>
          <a:xfrm>
            <a:off x="0" y="5045700"/>
            <a:ext cx="9144000" cy="97800"/>
          </a:xfrm>
          <a:prstGeom prst="rect">
            <a:avLst/>
          </a:prstGeom>
          <a:solidFill>
            <a:schemeClr val="dk1"/>
          </a:solidFill>
          <a:ln>
            <a:noFill/>
          </a:ln>
        </p:spPr>
        <p:txBody>
          <a:bodyPr lIns="91425" tIns="91425" rIns="91425" bIns="91425" anchor="ctr" anchorCtr="0">
            <a:noAutofit/>
          </a:bodyPr>
          <a:lstStyle/>
          <a:p>
            <a:pPr lvl="0">
              <a:spcBef>
                <a:spcPts val="0"/>
              </a:spcBef>
              <a:buNone/>
            </a:pPr>
            <a:endParaRPr/>
          </a:p>
        </p:txBody>
      </p:sp>
      <p:sp>
        <p:nvSpPr>
          <p:cNvPr id="50" name="Shape 50"/>
          <p:cNvSpPr txBox="1">
            <a:spLocks noGrp="1"/>
          </p:cNvSpPr>
          <p:nvPr>
            <p:ph type="title"/>
          </p:nvPr>
        </p:nvSpPr>
        <p:spPr>
          <a:xfrm>
            <a:off x="311700" y="1233100"/>
            <a:ext cx="8520600" cy="1610100"/>
          </a:xfrm>
          <a:prstGeom prst="rect">
            <a:avLst/>
          </a:prstGeom>
        </p:spPr>
        <p:txBody>
          <a:bodyPr lIns="91425" tIns="91425" rIns="91425" bIns="91425" anchor="b" anchorCtr="0"/>
          <a:lstStyle>
            <a:lvl1pPr lvl="0" algn="ctr">
              <a:spcBef>
                <a:spcPts val="0"/>
              </a:spcBef>
              <a:buSzPct val="100000"/>
              <a:buFont typeface="Lato"/>
              <a:defRPr sz="10000">
                <a:latin typeface="Lato"/>
                <a:ea typeface="Lato"/>
                <a:cs typeface="Lato"/>
                <a:sym typeface="Lato"/>
              </a:defRPr>
            </a:lvl1pPr>
            <a:lvl2pPr lvl="1" algn="ctr">
              <a:spcBef>
                <a:spcPts val="0"/>
              </a:spcBef>
              <a:buSzPct val="100000"/>
              <a:buFont typeface="Lato"/>
              <a:defRPr sz="10000">
                <a:latin typeface="Lato"/>
                <a:ea typeface="Lato"/>
                <a:cs typeface="Lato"/>
                <a:sym typeface="Lato"/>
              </a:defRPr>
            </a:lvl2pPr>
            <a:lvl3pPr lvl="2" algn="ctr">
              <a:spcBef>
                <a:spcPts val="0"/>
              </a:spcBef>
              <a:buSzPct val="100000"/>
              <a:buFont typeface="Lato"/>
              <a:defRPr sz="10000">
                <a:latin typeface="Lato"/>
                <a:ea typeface="Lato"/>
                <a:cs typeface="Lato"/>
                <a:sym typeface="Lato"/>
              </a:defRPr>
            </a:lvl3pPr>
            <a:lvl4pPr lvl="3" algn="ctr">
              <a:spcBef>
                <a:spcPts val="0"/>
              </a:spcBef>
              <a:buSzPct val="100000"/>
              <a:buFont typeface="Lato"/>
              <a:defRPr sz="10000">
                <a:latin typeface="Lato"/>
                <a:ea typeface="Lato"/>
                <a:cs typeface="Lato"/>
                <a:sym typeface="Lato"/>
              </a:defRPr>
            </a:lvl4pPr>
            <a:lvl5pPr lvl="4" algn="ctr">
              <a:spcBef>
                <a:spcPts val="0"/>
              </a:spcBef>
              <a:buSzPct val="100000"/>
              <a:buFont typeface="Lato"/>
              <a:defRPr sz="10000">
                <a:latin typeface="Lato"/>
                <a:ea typeface="Lato"/>
                <a:cs typeface="Lato"/>
                <a:sym typeface="Lato"/>
              </a:defRPr>
            </a:lvl5pPr>
            <a:lvl6pPr lvl="5" algn="ctr">
              <a:spcBef>
                <a:spcPts val="0"/>
              </a:spcBef>
              <a:buSzPct val="100000"/>
              <a:buFont typeface="Lato"/>
              <a:defRPr sz="10000">
                <a:latin typeface="Lato"/>
                <a:ea typeface="Lato"/>
                <a:cs typeface="Lato"/>
                <a:sym typeface="Lato"/>
              </a:defRPr>
            </a:lvl6pPr>
            <a:lvl7pPr lvl="6" algn="ctr">
              <a:spcBef>
                <a:spcPts val="0"/>
              </a:spcBef>
              <a:buSzPct val="100000"/>
              <a:buFont typeface="Lato"/>
              <a:defRPr sz="10000">
                <a:latin typeface="Lato"/>
                <a:ea typeface="Lato"/>
                <a:cs typeface="Lato"/>
                <a:sym typeface="Lato"/>
              </a:defRPr>
            </a:lvl7pPr>
            <a:lvl8pPr lvl="7" algn="ctr">
              <a:spcBef>
                <a:spcPts val="0"/>
              </a:spcBef>
              <a:buSzPct val="100000"/>
              <a:buFont typeface="Lato"/>
              <a:defRPr sz="10000">
                <a:latin typeface="Lato"/>
                <a:ea typeface="Lato"/>
                <a:cs typeface="Lato"/>
                <a:sym typeface="Lato"/>
              </a:defRPr>
            </a:lvl8pPr>
            <a:lvl9pPr lvl="8" algn="ctr">
              <a:spcBef>
                <a:spcPts val="0"/>
              </a:spcBef>
              <a:buSzPct val="100000"/>
              <a:buFont typeface="Lato"/>
              <a:defRPr sz="10000">
                <a:latin typeface="Lato"/>
                <a:ea typeface="Lato"/>
                <a:cs typeface="Lato"/>
                <a:sym typeface="Lato"/>
              </a:defRPr>
            </a:lvl9pPr>
          </a:lstStyle>
          <a:p>
            <a:endParaRPr/>
          </a:p>
        </p:txBody>
      </p:sp>
      <p:sp>
        <p:nvSpPr>
          <p:cNvPr id="51" name="Shape 51"/>
          <p:cNvSpPr txBox="1">
            <a:spLocks noGrp="1"/>
          </p:cNvSpPr>
          <p:nvPr>
            <p:ph type="body" idx="1"/>
          </p:nvPr>
        </p:nvSpPr>
        <p:spPr>
          <a:xfrm>
            <a:off x="311700" y="2919450"/>
            <a:ext cx="8520600" cy="1071600"/>
          </a:xfrm>
          <a:prstGeom prst="rect">
            <a:avLst/>
          </a:prstGeom>
        </p:spPr>
        <p:txBody>
          <a:bodyPr lIns="91425" tIns="91425" rIns="91425" bIns="91425" anchor="t" anchorCtr="0"/>
          <a:lstStyle>
            <a:lvl1pPr lvl="0" algn="ctr">
              <a:spcBef>
                <a:spcPts val="0"/>
              </a:spcBef>
              <a:buChar char="●"/>
              <a:defRPr/>
            </a:lvl1pPr>
            <a:lvl2pPr lvl="1" algn="ctr">
              <a:spcBef>
                <a:spcPts val="0"/>
              </a:spcBef>
              <a:buChar char="○"/>
              <a:defRPr/>
            </a:lvl2pPr>
            <a:lvl3pPr lvl="2" algn="ctr">
              <a:spcBef>
                <a:spcPts val="0"/>
              </a:spcBef>
              <a:buChar char="■"/>
              <a:defRPr/>
            </a:lvl3pPr>
            <a:lvl4pPr lvl="3" algn="ctr">
              <a:spcBef>
                <a:spcPts val="0"/>
              </a:spcBef>
              <a:buChar char="●"/>
              <a:defRPr/>
            </a:lvl4pPr>
            <a:lvl5pPr lvl="4" algn="ctr">
              <a:spcBef>
                <a:spcPts val="0"/>
              </a:spcBef>
              <a:buChar char="○"/>
              <a:defRPr/>
            </a:lvl5pPr>
            <a:lvl6pPr lvl="5" algn="ctr">
              <a:spcBef>
                <a:spcPts val="0"/>
              </a:spcBef>
              <a:buChar char="■"/>
              <a:defRPr/>
            </a:lvl6pPr>
            <a:lvl7pPr lvl="6" algn="ctr">
              <a:spcBef>
                <a:spcPts val="0"/>
              </a:spcBef>
              <a:buChar char="●"/>
              <a:defRPr/>
            </a:lvl7pPr>
            <a:lvl8pPr lvl="7" algn="ctr">
              <a:spcBef>
                <a:spcPts val="0"/>
              </a:spcBef>
              <a:buChar char="○"/>
              <a:defRPr/>
            </a:lvl8pPr>
            <a:lvl9pPr lvl="8" algn="ctr">
              <a:spcBef>
                <a:spcPts val="0"/>
              </a:spcBef>
              <a:buChar char="■"/>
              <a:defRPr/>
            </a:lvl9pPr>
          </a:lstStyle>
          <a:p>
            <a:endParaRPr/>
          </a:p>
        </p:txBody>
      </p:sp>
      <p:sp>
        <p:nvSpPr>
          <p:cNvPr id="52" name="Shape 52"/>
          <p:cNvSpPr txBox="1">
            <a:spLocks noGrp="1"/>
          </p:cNvSpPr>
          <p:nvPr>
            <p:ph type="sldNum" idx="12"/>
          </p:nvPr>
        </p:nvSpPr>
        <p:spPr>
          <a:xfrm>
            <a:off x="8490250" y="4681009"/>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53"/>
        <p:cNvGrpSpPr/>
        <p:nvPr/>
      </p:nvGrpSpPr>
      <p:grpSpPr>
        <a:xfrm>
          <a:off x="0" y="0"/>
          <a:ext cx="0" cy="0"/>
          <a:chOff x="0" y="0"/>
          <a:chExt cx="0" cy="0"/>
        </a:xfrm>
      </p:grpSpPr>
      <p:sp>
        <p:nvSpPr>
          <p:cNvPr id="54" name="Shape 54"/>
          <p:cNvSpPr txBox="1">
            <a:spLocks noGrp="1"/>
          </p:cNvSpPr>
          <p:nvPr>
            <p:ph type="sldNum" idx="12"/>
          </p:nvPr>
        </p:nvSpPr>
        <p:spPr>
          <a:xfrm>
            <a:off x="8490250" y="4681009"/>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391350"/>
            <a:ext cx="8520600" cy="626100"/>
          </a:xfrm>
          <a:prstGeom prst="rect">
            <a:avLst/>
          </a:prstGeom>
          <a:noFill/>
          <a:ln>
            <a:noFill/>
          </a:ln>
        </p:spPr>
        <p:txBody>
          <a:bodyPr lIns="91425" tIns="91425" rIns="91425" bIns="91425" anchor="t" anchorCtr="0"/>
          <a:lstStyle>
            <a:lvl1pPr lvl="0">
              <a:spcBef>
                <a:spcPts val="0"/>
              </a:spcBef>
              <a:buClr>
                <a:schemeClr val="dk1"/>
              </a:buClr>
              <a:buSzPct val="100000"/>
              <a:buFont typeface="Playfair Display"/>
              <a:buNone/>
              <a:defRPr sz="3200" b="1">
                <a:solidFill>
                  <a:schemeClr val="dk1"/>
                </a:solidFill>
                <a:latin typeface="Playfair Display"/>
                <a:ea typeface="Playfair Display"/>
                <a:cs typeface="Playfair Display"/>
                <a:sym typeface="Playfair Display"/>
              </a:defRPr>
            </a:lvl1pPr>
            <a:lvl2pPr lvl="1">
              <a:spcBef>
                <a:spcPts val="0"/>
              </a:spcBef>
              <a:buClr>
                <a:schemeClr val="dk1"/>
              </a:buClr>
              <a:buSzPct val="100000"/>
              <a:buFont typeface="Playfair Display"/>
              <a:buNone/>
              <a:defRPr sz="3200" b="1">
                <a:solidFill>
                  <a:schemeClr val="dk1"/>
                </a:solidFill>
                <a:latin typeface="Playfair Display"/>
                <a:ea typeface="Playfair Display"/>
                <a:cs typeface="Playfair Display"/>
                <a:sym typeface="Playfair Display"/>
              </a:defRPr>
            </a:lvl2pPr>
            <a:lvl3pPr lvl="2">
              <a:spcBef>
                <a:spcPts val="0"/>
              </a:spcBef>
              <a:buClr>
                <a:schemeClr val="dk1"/>
              </a:buClr>
              <a:buSzPct val="100000"/>
              <a:buFont typeface="Playfair Display"/>
              <a:buNone/>
              <a:defRPr sz="3200" b="1">
                <a:solidFill>
                  <a:schemeClr val="dk1"/>
                </a:solidFill>
                <a:latin typeface="Playfair Display"/>
                <a:ea typeface="Playfair Display"/>
                <a:cs typeface="Playfair Display"/>
                <a:sym typeface="Playfair Display"/>
              </a:defRPr>
            </a:lvl3pPr>
            <a:lvl4pPr lvl="3">
              <a:spcBef>
                <a:spcPts val="0"/>
              </a:spcBef>
              <a:buClr>
                <a:schemeClr val="dk1"/>
              </a:buClr>
              <a:buSzPct val="100000"/>
              <a:buFont typeface="Playfair Display"/>
              <a:buNone/>
              <a:defRPr sz="3200" b="1">
                <a:solidFill>
                  <a:schemeClr val="dk1"/>
                </a:solidFill>
                <a:latin typeface="Playfair Display"/>
                <a:ea typeface="Playfair Display"/>
                <a:cs typeface="Playfair Display"/>
                <a:sym typeface="Playfair Display"/>
              </a:defRPr>
            </a:lvl4pPr>
            <a:lvl5pPr lvl="4">
              <a:spcBef>
                <a:spcPts val="0"/>
              </a:spcBef>
              <a:buClr>
                <a:schemeClr val="dk1"/>
              </a:buClr>
              <a:buSzPct val="100000"/>
              <a:buFont typeface="Playfair Display"/>
              <a:buNone/>
              <a:defRPr sz="3200" b="1">
                <a:solidFill>
                  <a:schemeClr val="dk1"/>
                </a:solidFill>
                <a:latin typeface="Playfair Display"/>
                <a:ea typeface="Playfair Display"/>
                <a:cs typeface="Playfair Display"/>
                <a:sym typeface="Playfair Display"/>
              </a:defRPr>
            </a:lvl5pPr>
            <a:lvl6pPr lvl="5">
              <a:spcBef>
                <a:spcPts val="0"/>
              </a:spcBef>
              <a:buClr>
                <a:schemeClr val="dk1"/>
              </a:buClr>
              <a:buSzPct val="100000"/>
              <a:buFont typeface="Playfair Display"/>
              <a:buNone/>
              <a:defRPr sz="3200" b="1">
                <a:solidFill>
                  <a:schemeClr val="dk1"/>
                </a:solidFill>
                <a:latin typeface="Playfair Display"/>
                <a:ea typeface="Playfair Display"/>
                <a:cs typeface="Playfair Display"/>
                <a:sym typeface="Playfair Display"/>
              </a:defRPr>
            </a:lvl6pPr>
            <a:lvl7pPr lvl="6">
              <a:spcBef>
                <a:spcPts val="0"/>
              </a:spcBef>
              <a:buClr>
                <a:schemeClr val="dk1"/>
              </a:buClr>
              <a:buSzPct val="100000"/>
              <a:buFont typeface="Playfair Display"/>
              <a:buNone/>
              <a:defRPr sz="3200" b="1">
                <a:solidFill>
                  <a:schemeClr val="dk1"/>
                </a:solidFill>
                <a:latin typeface="Playfair Display"/>
                <a:ea typeface="Playfair Display"/>
                <a:cs typeface="Playfair Display"/>
                <a:sym typeface="Playfair Display"/>
              </a:defRPr>
            </a:lvl7pPr>
            <a:lvl8pPr lvl="7">
              <a:spcBef>
                <a:spcPts val="0"/>
              </a:spcBef>
              <a:buClr>
                <a:schemeClr val="dk1"/>
              </a:buClr>
              <a:buSzPct val="100000"/>
              <a:buFont typeface="Playfair Display"/>
              <a:buNone/>
              <a:defRPr sz="3200" b="1">
                <a:solidFill>
                  <a:schemeClr val="dk1"/>
                </a:solidFill>
                <a:latin typeface="Playfair Display"/>
                <a:ea typeface="Playfair Display"/>
                <a:cs typeface="Playfair Display"/>
                <a:sym typeface="Playfair Display"/>
              </a:defRPr>
            </a:lvl8pPr>
            <a:lvl9pPr lvl="8">
              <a:spcBef>
                <a:spcPts val="0"/>
              </a:spcBef>
              <a:buClr>
                <a:schemeClr val="dk1"/>
              </a:buClr>
              <a:buSzPct val="100000"/>
              <a:buFont typeface="Playfair Display"/>
              <a:buNone/>
              <a:defRPr sz="3200" b="1">
                <a:solidFill>
                  <a:schemeClr val="dk1"/>
                </a:solidFill>
                <a:latin typeface="Playfair Display"/>
                <a:ea typeface="Playfair Display"/>
                <a:cs typeface="Playfair Display"/>
                <a:sym typeface="Playfair Display"/>
              </a:defRPr>
            </a:lvl9pPr>
          </a:lstStyle>
          <a:p>
            <a:endParaRPr/>
          </a:p>
        </p:txBody>
      </p:sp>
      <p:sp>
        <p:nvSpPr>
          <p:cNvPr id="7" name="Shape 7"/>
          <p:cNvSpPr txBox="1">
            <a:spLocks noGrp="1"/>
          </p:cNvSpPr>
          <p:nvPr>
            <p:ph type="body" idx="1"/>
          </p:nvPr>
        </p:nvSpPr>
        <p:spPr>
          <a:xfrm>
            <a:off x="311700" y="1152475"/>
            <a:ext cx="8520600" cy="3416400"/>
          </a:xfrm>
          <a:prstGeom prst="rect">
            <a:avLst/>
          </a:prstGeom>
          <a:noFill/>
          <a:ln>
            <a:noFill/>
          </a:ln>
        </p:spPr>
        <p:txBody>
          <a:bodyPr lIns="91425" tIns="91425" rIns="91425" bIns="91425" anchor="t" anchorCtr="0"/>
          <a:lstStyle>
            <a:lvl1pPr lvl="0">
              <a:lnSpc>
                <a:spcPct val="115000"/>
              </a:lnSpc>
              <a:spcBef>
                <a:spcPts val="0"/>
              </a:spcBef>
              <a:spcAft>
                <a:spcPts val="1600"/>
              </a:spcAft>
              <a:buClr>
                <a:schemeClr val="dk2"/>
              </a:buClr>
              <a:buSzPct val="100000"/>
              <a:buFont typeface="Lato"/>
              <a:buChar char="●"/>
              <a:defRPr sz="1800">
                <a:solidFill>
                  <a:schemeClr val="dk2"/>
                </a:solidFill>
                <a:latin typeface="Lato"/>
                <a:ea typeface="Lato"/>
                <a:cs typeface="Lato"/>
                <a:sym typeface="Lato"/>
              </a:defRPr>
            </a:lvl1pPr>
            <a:lvl2pPr lvl="1">
              <a:lnSpc>
                <a:spcPct val="115000"/>
              </a:lnSpc>
              <a:spcBef>
                <a:spcPts val="0"/>
              </a:spcBef>
              <a:spcAft>
                <a:spcPts val="1600"/>
              </a:spcAft>
              <a:buClr>
                <a:schemeClr val="dk2"/>
              </a:buClr>
              <a:buFont typeface="Lato"/>
              <a:buChar char="○"/>
              <a:defRPr>
                <a:solidFill>
                  <a:schemeClr val="dk2"/>
                </a:solidFill>
                <a:latin typeface="Lato"/>
                <a:ea typeface="Lato"/>
                <a:cs typeface="Lato"/>
                <a:sym typeface="Lato"/>
              </a:defRPr>
            </a:lvl2pPr>
            <a:lvl3pPr lvl="2">
              <a:lnSpc>
                <a:spcPct val="115000"/>
              </a:lnSpc>
              <a:spcBef>
                <a:spcPts val="0"/>
              </a:spcBef>
              <a:spcAft>
                <a:spcPts val="1600"/>
              </a:spcAft>
              <a:buClr>
                <a:schemeClr val="dk2"/>
              </a:buClr>
              <a:buFont typeface="Lato"/>
              <a:buChar char="■"/>
              <a:defRPr>
                <a:solidFill>
                  <a:schemeClr val="dk2"/>
                </a:solidFill>
                <a:latin typeface="Lato"/>
                <a:ea typeface="Lato"/>
                <a:cs typeface="Lato"/>
                <a:sym typeface="Lato"/>
              </a:defRPr>
            </a:lvl3pPr>
            <a:lvl4pPr lvl="3">
              <a:lnSpc>
                <a:spcPct val="115000"/>
              </a:lnSpc>
              <a:spcBef>
                <a:spcPts val="0"/>
              </a:spcBef>
              <a:spcAft>
                <a:spcPts val="1600"/>
              </a:spcAft>
              <a:buClr>
                <a:schemeClr val="dk2"/>
              </a:buClr>
              <a:buFont typeface="Lato"/>
              <a:buChar char="●"/>
              <a:defRPr>
                <a:solidFill>
                  <a:schemeClr val="dk2"/>
                </a:solidFill>
                <a:latin typeface="Lato"/>
                <a:ea typeface="Lato"/>
                <a:cs typeface="Lato"/>
                <a:sym typeface="Lato"/>
              </a:defRPr>
            </a:lvl4pPr>
            <a:lvl5pPr lvl="4">
              <a:lnSpc>
                <a:spcPct val="115000"/>
              </a:lnSpc>
              <a:spcBef>
                <a:spcPts val="0"/>
              </a:spcBef>
              <a:spcAft>
                <a:spcPts val="1600"/>
              </a:spcAft>
              <a:buClr>
                <a:schemeClr val="dk2"/>
              </a:buClr>
              <a:buFont typeface="Lato"/>
              <a:buChar char="○"/>
              <a:defRPr>
                <a:solidFill>
                  <a:schemeClr val="dk2"/>
                </a:solidFill>
                <a:latin typeface="Lato"/>
                <a:ea typeface="Lato"/>
                <a:cs typeface="Lato"/>
                <a:sym typeface="Lato"/>
              </a:defRPr>
            </a:lvl5pPr>
            <a:lvl6pPr lvl="5">
              <a:lnSpc>
                <a:spcPct val="115000"/>
              </a:lnSpc>
              <a:spcBef>
                <a:spcPts val="0"/>
              </a:spcBef>
              <a:spcAft>
                <a:spcPts val="1600"/>
              </a:spcAft>
              <a:buClr>
                <a:schemeClr val="dk2"/>
              </a:buClr>
              <a:buFont typeface="Lato"/>
              <a:buChar char="■"/>
              <a:defRPr>
                <a:solidFill>
                  <a:schemeClr val="dk2"/>
                </a:solidFill>
                <a:latin typeface="Lato"/>
                <a:ea typeface="Lato"/>
                <a:cs typeface="Lato"/>
                <a:sym typeface="Lato"/>
              </a:defRPr>
            </a:lvl6pPr>
            <a:lvl7pPr lvl="6">
              <a:lnSpc>
                <a:spcPct val="115000"/>
              </a:lnSpc>
              <a:spcBef>
                <a:spcPts val="0"/>
              </a:spcBef>
              <a:spcAft>
                <a:spcPts val="1600"/>
              </a:spcAft>
              <a:buClr>
                <a:schemeClr val="dk2"/>
              </a:buClr>
              <a:buFont typeface="Lato"/>
              <a:buChar char="●"/>
              <a:defRPr>
                <a:solidFill>
                  <a:schemeClr val="dk2"/>
                </a:solidFill>
                <a:latin typeface="Lato"/>
                <a:ea typeface="Lato"/>
                <a:cs typeface="Lato"/>
                <a:sym typeface="Lato"/>
              </a:defRPr>
            </a:lvl7pPr>
            <a:lvl8pPr lvl="7">
              <a:lnSpc>
                <a:spcPct val="115000"/>
              </a:lnSpc>
              <a:spcBef>
                <a:spcPts val="0"/>
              </a:spcBef>
              <a:spcAft>
                <a:spcPts val="1600"/>
              </a:spcAft>
              <a:buClr>
                <a:schemeClr val="dk2"/>
              </a:buClr>
              <a:buFont typeface="Lato"/>
              <a:buChar char="○"/>
              <a:defRPr>
                <a:solidFill>
                  <a:schemeClr val="dk2"/>
                </a:solidFill>
                <a:latin typeface="Lato"/>
                <a:ea typeface="Lato"/>
                <a:cs typeface="Lato"/>
                <a:sym typeface="Lato"/>
              </a:defRPr>
            </a:lvl8pPr>
            <a:lvl9pPr lvl="8">
              <a:lnSpc>
                <a:spcPct val="115000"/>
              </a:lnSpc>
              <a:spcBef>
                <a:spcPts val="0"/>
              </a:spcBef>
              <a:spcAft>
                <a:spcPts val="1600"/>
              </a:spcAft>
              <a:buClr>
                <a:schemeClr val="dk2"/>
              </a:buClr>
              <a:buFont typeface="Lato"/>
              <a:buChar char="■"/>
              <a:defRPr>
                <a:solidFill>
                  <a:schemeClr val="dk2"/>
                </a:solidFill>
                <a:latin typeface="Lato"/>
                <a:ea typeface="Lato"/>
                <a:cs typeface="Lato"/>
                <a:sym typeface="Lato"/>
              </a:defRPr>
            </a:lvl9pPr>
          </a:lstStyle>
          <a:p>
            <a:endParaRPr/>
          </a:p>
        </p:txBody>
      </p:sp>
      <p:sp>
        <p:nvSpPr>
          <p:cNvPr id="8" name="Shape 8"/>
          <p:cNvSpPr txBox="1">
            <a:spLocks noGrp="1"/>
          </p:cNvSpPr>
          <p:nvPr>
            <p:ph type="sldNum" idx="12"/>
          </p:nvPr>
        </p:nvSpPr>
        <p:spPr>
          <a:xfrm>
            <a:off x="8490250" y="4681009"/>
            <a:ext cx="548700" cy="393600"/>
          </a:xfrm>
          <a:prstGeom prst="rect">
            <a:avLst/>
          </a:prstGeom>
          <a:noFill/>
          <a:ln>
            <a:noFill/>
          </a:ln>
        </p:spPr>
        <p:txBody>
          <a:bodyPr lIns="91425" tIns="91425" rIns="91425" bIns="91425" anchor="ctr" anchorCtr="0">
            <a:noAutofit/>
          </a:bodyPr>
          <a:lstStyle/>
          <a:p>
            <a:pPr lvl="0" algn="r">
              <a:spcBef>
                <a:spcPts val="0"/>
              </a:spcBef>
              <a:buNone/>
            </a:pPr>
            <a:fld id="{00000000-1234-1234-1234-123412341234}" type="slidenum">
              <a:rPr lang="en" sz="1000">
                <a:solidFill>
                  <a:schemeClr val="dk2"/>
                </a:solidFill>
                <a:latin typeface="Lato"/>
                <a:ea typeface="Lato"/>
                <a:cs typeface="Lato"/>
                <a:sym typeface="Lato"/>
              </a:rPr>
              <a:t>‹#›</a:t>
            </a:fld>
            <a:endParaRPr lang="en" sz="1000">
              <a:solidFill>
                <a:schemeClr val="dk2"/>
              </a:solidFill>
              <a:latin typeface="Lato"/>
              <a:ea typeface="Lato"/>
              <a:cs typeface="Lato"/>
              <a:sym typeface="Lato"/>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1.jpg"/></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3.jp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hyperlink" Target="https://www.census.gov/" TargetMode="External"/><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hyperlink" Target="https://www.cdc.gov" TargetMode="External"/><Relationship Id="rId5" Type="http://schemas.openxmlformats.org/officeDocument/2006/relationships/hyperlink" Target="https://healthychildren.org/English/healthy-living/nutriti0n/Pages/Childhood-Nutrition.aspx" TargetMode="External"/><Relationship Id="rId4" Type="http://schemas.openxmlformats.org/officeDocument/2006/relationships/hyperlink" Target="https://www.choosemyplate.gov"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www.chop.edu/conditions-diseases/school-aged-child-nutrition" TargetMode="External"/><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hyperlink" Target="http://www.webmd.com/food-recipes/tc/healthy-eating-how-do-i-stick-to-a-healthy-diet%23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265500" y="1107950"/>
            <a:ext cx="4045200" cy="1683600"/>
          </a:xfrm>
          <a:prstGeom prst="rect">
            <a:avLst/>
          </a:prstGeom>
        </p:spPr>
        <p:txBody>
          <a:bodyPr lIns="91425" tIns="91425" rIns="91425" bIns="91425" anchor="b" anchorCtr="0">
            <a:noAutofit/>
          </a:bodyPr>
          <a:lstStyle/>
          <a:p>
            <a:pPr lvl="0">
              <a:spcBef>
                <a:spcPts val="0"/>
              </a:spcBef>
              <a:buNone/>
            </a:pPr>
            <a:r>
              <a:rPr lang="en"/>
              <a:t>Nutritional Assessment</a:t>
            </a:r>
          </a:p>
        </p:txBody>
      </p:sp>
      <p:sp>
        <p:nvSpPr>
          <p:cNvPr id="60" name="Shape 60"/>
          <p:cNvSpPr txBox="1">
            <a:spLocks noGrp="1"/>
          </p:cNvSpPr>
          <p:nvPr>
            <p:ph type="subTitle" idx="1"/>
          </p:nvPr>
        </p:nvSpPr>
        <p:spPr>
          <a:xfrm>
            <a:off x="265500" y="2769000"/>
            <a:ext cx="4045200" cy="1626599"/>
          </a:xfrm>
          <a:prstGeom prst="rect">
            <a:avLst/>
          </a:prstGeom>
        </p:spPr>
        <p:txBody>
          <a:bodyPr lIns="91425" tIns="91425" rIns="91425" bIns="91425" anchor="t" anchorCtr="0">
            <a:noAutofit/>
          </a:bodyPr>
          <a:lstStyle/>
          <a:p>
            <a:pPr lvl="0">
              <a:spcBef>
                <a:spcPts val="0"/>
              </a:spcBef>
              <a:buNone/>
            </a:pPr>
            <a:r>
              <a:rPr lang="en"/>
              <a:t>Elementary Schools</a:t>
            </a:r>
          </a:p>
          <a:p>
            <a:pPr lvl="0">
              <a:spcBef>
                <a:spcPts val="0"/>
              </a:spcBef>
              <a:buNone/>
            </a:pPr>
            <a:r>
              <a:rPr lang="en"/>
              <a:t>Hispanic Cultural concentration </a:t>
            </a:r>
          </a:p>
          <a:p>
            <a:pPr lvl="0">
              <a:spcBef>
                <a:spcPts val="0"/>
              </a:spcBef>
              <a:buNone/>
            </a:pPr>
            <a:r>
              <a:rPr lang="en"/>
              <a:t>The Southern and Western Region</a:t>
            </a:r>
          </a:p>
          <a:p>
            <a:pPr lvl="0" algn="l">
              <a:spcBef>
                <a:spcPts val="0"/>
              </a:spcBef>
              <a:buNone/>
            </a:pPr>
            <a:endParaRPr/>
          </a:p>
          <a:p>
            <a:pPr lvl="0">
              <a:spcBef>
                <a:spcPts val="0"/>
              </a:spcBef>
              <a:buNone/>
            </a:pPr>
            <a:endParaRPr/>
          </a:p>
        </p:txBody>
      </p:sp>
      <p:sp>
        <p:nvSpPr>
          <p:cNvPr id="61" name="Shape 61"/>
          <p:cNvSpPr txBox="1"/>
          <p:nvPr/>
        </p:nvSpPr>
        <p:spPr>
          <a:xfrm>
            <a:off x="-446125" y="249300"/>
            <a:ext cx="7337400" cy="855900"/>
          </a:xfrm>
          <a:prstGeom prst="rect">
            <a:avLst/>
          </a:prstGeom>
          <a:noFill/>
          <a:ln>
            <a:noFill/>
          </a:ln>
        </p:spPr>
        <p:txBody>
          <a:bodyPr lIns="91425" tIns="91425" rIns="91425" bIns="91425" anchor="t" anchorCtr="0">
            <a:noAutofit/>
          </a:bodyPr>
          <a:lstStyle/>
          <a:p>
            <a:pPr lvl="0">
              <a:spcBef>
                <a:spcPts val="0"/>
              </a:spcBef>
              <a:buNone/>
            </a:pPr>
            <a:endParaRPr/>
          </a:p>
        </p:txBody>
      </p:sp>
      <p:sp>
        <p:nvSpPr>
          <p:cNvPr id="62" name="Shape 62"/>
          <p:cNvSpPr txBox="1">
            <a:spLocks noGrp="1"/>
          </p:cNvSpPr>
          <p:nvPr>
            <p:ph type="body" idx="2"/>
          </p:nvPr>
        </p:nvSpPr>
        <p:spPr>
          <a:xfrm>
            <a:off x="6153850" y="2493025"/>
            <a:ext cx="2845800" cy="2191500"/>
          </a:xfrm>
          <a:prstGeom prst="rect">
            <a:avLst/>
          </a:prstGeom>
        </p:spPr>
        <p:txBody>
          <a:bodyPr lIns="91425" tIns="91425" rIns="91425" bIns="91425" anchor="ctr" anchorCtr="0">
            <a:noAutofit/>
          </a:bodyPr>
          <a:lstStyle/>
          <a:p>
            <a:pPr lvl="0">
              <a:spcBef>
                <a:spcPts val="0"/>
              </a:spcBef>
              <a:buNone/>
            </a:pPr>
            <a:r>
              <a:rPr lang="en" dirty="0"/>
              <a:t>Presented by:</a:t>
            </a:r>
          </a:p>
          <a:p>
            <a:pPr lvl="0">
              <a:spcBef>
                <a:spcPts val="0"/>
              </a:spcBef>
              <a:buNone/>
            </a:pPr>
            <a:endParaRPr dirty="0"/>
          </a:p>
          <a:p>
            <a:pPr lvl="0">
              <a:spcBef>
                <a:spcPts val="0"/>
              </a:spcBef>
              <a:buNone/>
            </a:pPr>
            <a:endParaRPr dirty="0"/>
          </a:p>
          <a:p>
            <a:pPr lvl="0">
              <a:spcBef>
                <a:spcPts val="0"/>
              </a:spcBef>
              <a:buNone/>
            </a:pPr>
            <a:endParaRPr dirty="0"/>
          </a:p>
          <a:p>
            <a:pPr lvl="0">
              <a:spcBef>
                <a:spcPts val="0"/>
              </a:spcBef>
              <a:buNone/>
            </a:pP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Shape 67"/>
          <p:cNvSpPr txBox="1">
            <a:spLocks noGrp="1"/>
          </p:cNvSpPr>
          <p:nvPr>
            <p:ph type="title"/>
          </p:nvPr>
        </p:nvSpPr>
        <p:spPr>
          <a:xfrm>
            <a:off x="349950" y="486200"/>
            <a:ext cx="8520600" cy="607800"/>
          </a:xfrm>
          <a:prstGeom prst="rect">
            <a:avLst/>
          </a:prstGeom>
        </p:spPr>
        <p:txBody>
          <a:bodyPr lIns="91425" tIns="91425" rIns="91425" bIns="91425" anchor="t" anchorCtr="0">
            <a:noAutofit/>
          </a:bodyPr>
          <a:lstStyle/>
          <a:p>
            <a:pPr lvl="0">
              <a:spcBef>
                <a:spcPts val="0"/>
              </a:spcBef>
              <a:buNone/>
            </a:pPr>
            <a:r>
              <a:rPr lang="en" dirty="0"/>
              <a:t>                               </a:t>
            </a:r>
            <a:r>
              <a:rPr lang="en" sz="3100" dirty="0"/>
              <a:t>Introduction</a:t>
            </a:r>
          </a:p>
        </p:txBody>
      </p:sp>
      <p:sp>
        <p:nvSpPr>
          <p:cNvPr id="68" name="Shape 68"/>
          <p:cNvSpPr txBox="1">
            <a:spLocks noGrp="1"/>
          </p:cNvSpPr>
          <p:nvPr>
            <p:ph type="body" idx="1"/>
          </p:nvPr>
        </p:nvSpPr>
        <p:spPr>
          <a:xfrm>
            <a:off x="311700" y="985143"/>
            <a:ext cx="8520600" cy="3339000"/>
          </a:xfrm>
          <a:prstGeom prst="rect">
            <a:avLst/>
          </a:prstGeom>
        </p:spPr>
        <p:txBody>
          <a:bodyPr lIns="91425" tIns="91425" rIns="91425" bIns="91425" anchor="t" anchorCtr="0">
            <a:noAutofit/>
          </a:bodyPr>
          <a:lstStyle/>
          <a:p>
            <a:pPr marL="457200" lvl="0" indent="-349250" rtl="0">
              <a:spcBef>
                <a:spcPts val="0"/>
              </a:spcBef>
              <a:buSzPct val="100000"/>
              <a:buChar char="■"/>
            </a:pPr>
            <a:r>
              <a:rPr lang="en" sz="1900" dirty="0"/>
              <a:t>Purpose</a:t>
            </a:r>
          </a:p>
          <a:p>
            <a:pPr marL="914400" lvl="0" indent="-317500" rtl="0">
              <a:spcBef>
                <a:spcPts val="0"/>
              </a:spcBef>
              <a:buSzPct val="100000"/>
              <a:buChar char="○"/>
            </a:pPr>
            <a:r>
              <a:rPr lang="en" sz="1400" i="1" dirty="0"/>
              <a:t>Nutritional menu comparison</a:t>
            </a:r>
          </a:p>
          <a:p>
            <a:pPr marL="914400" lvl="0" indent="-317500" rtl="0">
              <a:spcBef>
                <a:spcPts val="0"/>
              </a:spcBef>
              <a:buSzPct val="100000"/>
              <a:buChar char="○"/>
            </a:pPr>
            <a:r>
              <a:rPr lang="en" sz="1400" i="1" dirty="0"/>
              <a:t>Revision for healthier choices based on age and culture</a:t>
            </a:r>
          </a:p>
          <a:p>
            <a:pPr marL="457200" lvl="0" indent="-228600" rtl="0">
              <a:spcBef>
                <a:spcPts val="0"/>
              </a:spcBef>
              <a:buChar char="■"/>
            </a:pPr>
            <a:r>
              <a:rPr lang="en" dirty="0"/>
              <a:t>Age Group Focus: ages 5-10 years</a:t>
            </a:r>
          </a:p>
          <a:p>
            <a:pPr marL="457200" lvl="0" indent="-228600" rtl="0">
              <a:spcBef>
                <a:spcPts val="0"/>
              </a:spcBef>
              <a:buChar char="■"/>
            </a:pPr>
            <a:r>
              <a:rPr lang="en" dirty="0"/>
              <a:t>Elementary Schools</a:t>
            </a:r>
          </a:p>
          <a:p>
            <a:pPr marL="457200" lvl="0" indent="-228600" rtl="0">
              <a:spcBef>
                <a:spcPts val="0"/>
              </a:spcBef>
              <a:buChar char="■"/>
            </a:pPr>
            <a:r>
              <a:rPr lang="en" dirty="0"/>
              <a:t>Cultural Concentration</a:t>
            </a:r>
          </a:p>
          <a:p>
            <a:pPr marL="914400" lvl="0" indent="-228600" rtl="0">
              <a:spcBef>
                <a:spcPts val="0"/>
              </a:spcBef>
              <a:buChar char="○"/>
            </a:pPr>
            <a:r>
              <a:rPr lang="en" i="1" dirty="0"/>
              <a:t>Hispanics</a:t>
            </a:r>
          </a:p>
          <a:p>
            <a:pPr marL="914400" lvl="0" indent="-228600" rtl="0">
              <a:spcBef>
                <a:spcPts val="0"/>
              </a:spcBef>
              <a:buChar char="○"/>
            </a:pPr>
            <a:r>
              <a:rPr lang="en" i="1" dirty="0"/>
              <a:t>South and west region</a:t>
            </a:r>
          </a:p>
          <a:p>
            <a:pPr lvl="0" rtl="0">
              <a:spcBef>
                <a:spcPts val="0"/>
              </a:spcBef>
              <a:buNone/>
            </a:pPr>
            <a:endParaRPr i="1" dirty="0"/>
          </a:p>
          <a:p>
            <a:pPr lvl="0" rtl="0">
              <a:spcBef>
                <a:spcPts val="0"/>
              </a:spcBef>
              <a:buNone/>
            </a:pPr>
            <a:endParaRPr dirty="0"/>
          </a:p>
          <a:p>
            <a:pPr lvl="0" rtl="0">
              <a:spcBef>
                <a:spcPts val="0"/>
              </a:spcBef>
              <a:buNone/>
            </a:pPr>
            <a:r>
              <a:rPr lang="en" sz="1400" i="1" dirty="0"/>
              <a:t>           </a:t>
            </a:r>
          </a:p>
          <a:p>
            <a:pPr lvl="0" rtl="0">
              <a:spcBef>
                <a:spcPts val="0"/>
              </a:spcBef>
              <a:buNone/>
            </a:pPr>
            <a:endParaRPr sz="1900" dirty="0"/>
          </a:p>
          <a:p>
            <a:pPr lvl="0" rtl="0">
              <a:spcBef>
                <a:spcPts val="0"/>
              </a:spcBef>
              <a:buNone/>
            </a:pPr>
            <a:endParaRPr sz="1900" dirty="0"/>
          </a:p>
          <a:p>
            <a:pPr lvl="0" rtl="0">
              <a:spcBef>
                <a:spcPts val="0"/>
              </a:spcBef>
              <a:buNone/>
            </a:pPr>
            <a:r>
              <a:rPr lang="en" sz="1900" dirty="0"/>
              <a:t> </a:t>
            </a:r>
          </a:p>
        </p:txBody>
      </p:sp>
      <p:pic>
        <p:nvPicPr>
          <p:cNvPr id="69" name="Shape 69" descr="Group-of-Children-1024x683.jpg"/>
          <p:cNvPicPr preferRelativeResize="0"/>
          <p:nvPr/>
        </p:nvPicPr>
        <p:blipFill rotWithShape="1">
          <a:blip r:embed="rId3">
            <a:alphaModFix/>
          </a:blip>
          <a:srcRect l="18383" r="18377"/>
          <a:stretch/>
        </p:blipFill>
        <p:spPr>
          <a:xfrm>
            <a:off x="6639325" y="1482700"/>
            <a:ext cx="2348700" cy="2243700"/>
          </a:xfrm>
          <a:prstGeom prst="smileyFace">
            <a:avLst>
              <a:gd name="adj" fmla="val 4653"/>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pic>
        <p:nvPicPr>
          <p:cNvPr id="74" name="Shape 74"/>
          <p:cNvPicPr preferRelativeResize="0"/>
          <p:nvPr/>
        </p:nvPicPr>
        <p:blipFill>
          <a:blip r:embed="rId3">
            <a:alphaModFix/>
          </a:blip>
          <a:stretch>
            <a:fillRect/>
          </a:stretch>
        </p:blipFill>
        <p:spPr>
          <a:xfrm>
            <a:off x="286825" y="76224"/>
            <a:ext cx="5721325" cy="4727300"/>
          </a:xfrm>
          <a:prstGeom prst="rect">
            <a:avLst/>
          </a:prstGeom>
          <a:noFill/>
          <a:ln>
            <a:noFill/>
          </a:ln>
        </p:spPr>
      </p:pic>
      <p:sp>
        <p:nvSpPr>
          <p:cNvPr id="75" name="Shape 75"/>
          <p:cNvSpPr txBox="1"/>
          <p:nvPr/>
        </p:nvSpPr>
        <p:spPr>
          <a:xfrm>
            <a:off x="6350725" y="250350"/>
            <a:ext cx="2569200" cy="3162300"/>
          </a:xfrm>
          <a:prstGeom prst="rect">
            <a:avLst/>
          </a:prstGeom>
          <a:noFill/>
          <a:ln>
            <a:noFill/>
          </a:ln>
        </p:spPr>
        <p:txBody>
          <a:bodyPr lIns="91425" tIns="91425" rIns="91425" bIns="91425" anchor="t" anchorCtr="0">
            <a:noAutofit/>
          </a:bodyPr>
          <a:lstStyle/>
          <a:p>
            <a:pPr lvl="0">
              <a:spcBef>
                <a:spcPts val="0"/>
              </a:spcBef>
              <a:buNone/>
            </a:pPr>
            <a:r>
              <a:rPr lang="en" sz="2400" b="1">
                <a:solidFill>
                  <a:schemeClr val="dk1"/>
                </a:solidFill>
                <a:latin typeface="Roboto"/>
                <a:ea typeface="Roboto"/>
                <a:cs typeface="Roboto"/>
                <a:sym typeface="Roboto"/>
              </a:rPr>
              <a:t>West Coast</a:t>
            </a:r>
          </a:p>
          <a:p>
            <a:pPr lvl="0">
              <a:spcBef>
                <a:spcPts val="0"/>
              </a:spcBef>
              <a:buNone/>
            </a:pPr>
            <a:r>
              <a:rPr lang="en" sz="1800">
                <a:latin typeface="Roboto"/>
                <a:ea typeface="Roboto"/>
                <a:cs typeface="Roboto"/>
                <a:sym typeface="Roboto"/>
              </a:rPr>
              <a:t>West Covina (California) Elementary School Breakfast Menu</a:t>
            </a:r>
            <a:r>
              <a:rPr lang="en" sz="2400" b="1">
                <a:latin typeface="Roboto"/>
                <a:ea typeface="Roboto"/>
                <a:cs typeface="Roboto"/>
                <a:sym typeface="Roboto"/>
              </a:rPr>
              <a:t> </a:t>
            </a:r>
          </a:p>
        </p:txBody>
      </p:sp>
      <p:pic>
        <p:nvPicPr>
          <p:cNvPr id="76" name="Shape 76"/>
          <p:cNvPicPr preferRelativeResize="0"/>
          <p:nvPr/>
        </p:nvPicPr>
        <p:blipFill>
          <a:blip r:embed="rId4">
            <a:alphaModFix/>
          </a:blip>
          <a:stretch>
            <a:fillRect/>
          </a:stretch>
        </p:blipFill>
        <p:spPr>
          <a:xfrm>
            <a:off x="6826787" y="1957265"/>
            <a:ext cx="1617075" cy="145537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Shape 81"/>
          <p:cNvSpPr txBox="1">
            <a:spLocks noGrp="1"/>
          </p:cNvSpPr>
          <p:nvPr>
            <p:ph type="title"/>
          </p:nvPr>
        </p:nvSpPr>
        <p:spPr>
          <a:xfrm>
            <a:off x="311700" y="88525"/>
            <a:ext cx="8520600" cy="1051800"/>
          </a:xfrm>
          <a:prstGeom prst="rect">
            <a:avLst/>
          </a:prstGeom>
        </p:spPr>
        <p:txBody>
          <a:bodyPr lIns="91425" tIns="91425" rIns="91425" bIns="91425" anchor="t" anchorCtr="0">
            <a:noAutofit/>
          </a:bodyPr>
          <a:lstStyle/>
          <a:p>
            <a:pPr lvl="0">
              <a:spcBef>
                <a:spcPts val="0"/>
              </a:spcBef>
              <a:buNone/>
            </a:pPr>
            <a:r>
              <a:rPr lang="en"/>
              <a:t>Current Menu Analysis (West Covina Elementary) California Breakfast</a:t>
            </a:r>
          </a:p>
          <a:p>
            <a:pPr marL="2743200" lvl="0" indent="0">
              <a:spcBef>
                <a:spcPts val="0"/>
              </a:spcBef>
              <a:buNone/>
            </a:pPr>
            <a:endParaRPr/>
          </a:p>
          <a:p>
            <a:pPr lvl="0">
              <a:spcBef>
                <a:spcPts val="0"/>
              </a:spcBef>
              <a:buNone/>
            </a:pPr>
            <a:endParaRPr/>
          </a:p>
        </p:txBody>
      </p:sp>
      <p:sp>
        <p:nvSpPr>
          <p:cNvPr id="82" name="Shape 82"/>
          <p:cNvSpPr txBox="1">
            <a:spLocks noGrp="1"/>
          </p:cNvSpPr>
          <p:nvPr>
            <p:ph type="body" idx="1"/>
          </p:nvPr>
        </p:nvSpPr>
        <p:spPr>
          <a:xfrm>
            <a:off x="311700" y="1328025"/>
            <a:ext cx="6755100" cy="4059900"/>
          </a:xfrm>
          <a:prstGeom prst="rect">
            <a:avLst/>
          </a:prstGeom>
        </p:spPr>
        <p:txBody>
          <a:bodyPr lIns="91425" tIns="91425" rIns="91425" bIns="91425" anchor="t" anchorCtr="0">
            <a:noAutofit/>
          </a:bodyPr>
          <a:lstStyle/>
          <a:p>
            <a:pPr lvl="0">
              <a:spcBef>
                <a:spcPts val="0"/>
              </a:spcBef>
              <a:buNone/>
            </a:pPr>
            <a:r>
              <a:rPr lang="en"/>
              <a:t>Healthy Selections: Fresh banana, Juice variety, Cereal variety, Fresh grapes, Apple slices, and Strawberry yogurt</a:t>
            </a:r>
          </a:p>
          <a:p>
            <a:pPr lvl="0" rtl="0">
              <a:spcBef>
                <a:spcPts val="0"/>
              </a:spcBef>
              <a:buNone/>
            </a:pPr>
            <a:r>
              <a:rPr lang="en"/>
              <a:t>Unhealthy Selections: Cinnamon roll, Cinnamon glazed french toast, bean/chorizo breakfast burrito, graham crackers</a:t>
            </a:r>
          </a:p>
          <a:p>
            <a:pPr marL="457200" lvl="0" indent="-228600" rtl="0">
              <a:spcBef>
                <a:spcPts val="0"/>
              </a:spcBef>
            </a:pPr>
            <a:r>
              <a:rPr lang="en"/>
              <a:t>Example: Graham Crackers versus Fresh grapes</a:t>
            </a:r>
          </a:p>
          <a:p>
            <a:pPr marL="457200" lvl="0" indent="-228600" rtl="0">
              <a:spcBef>
                <a:spcPts val="0"/>
              </a:spcBef>
            </a:pPr>
            <a:r>
              <a:rPr lang="en"/>
              <a:t>Graham crackers: 115 kcal, 96.19mg of sodium, 7.09g of sugar, 3.37g of trans fat</a:t>
            </a:r>
          </a:p>
          <a:p>
            <a:pPr marL="457200" lvl="0" indent="-228600">
              <a:spcBef>
                <a:spcPts val="0"/>
              </a:spcBef>
            </a:pPr>
            <a:r>
              <a:rPr lang="en"/>
              <a:t>Fresh grapes: 45 kcal, 0 trans fat, 8 mg of sodium</a:t>
            </a:r>
          </a:p>
        </p:txBody>
      </p:sp>
      <p:pic>
        <p:nvPicPr>
          <p:cNvPr id="83" name="Shape 83"/>
          <p:cNvPicPr preferRelativeResize="0"/>
          <p:nvPr/>
        </p:nvPicPr>
        <p:blipFill>
          <a:blip r:embed="rId3">
            <a:alphaModFix/>
          </a:blip>
          <a:stretch>
            <a:fillRect/>
          </a:stretch>
        </p:blipFill>
        <p:spPr>
          <a:xfrm>
            <a:off x="7111976" y="1725087"/>
            <a:ext cx="1833925" cy="169332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pic>
        <p:nvPicPr>
          <p:cNvPr id="88" name="Shape 88"/>
          <p:cNvPicPr preferRelativeResize="0"/>
          <p:nvPr/>
        </p:nvPicPr>
        <p:blipFill>
          <a:blip r:embed="rId3">
            <a:alphaModFix/>
          </a:blip>
          <a:stretch>
            <a:fillRect/>
          </a:stretch>
        </p:blipFill>
        <p:spPr>
          <a:xfrm>
            <a:off x="196875" y="118575"/>
            <a:ext cx="5732225" cy="4679849"/>
          </a:xfrm>
          <a:prstGeom prst="rect">
            <a:avLst/>
          </a:prstGeom>
          <a:noFill/>
          <a:ln>
            <a:noFill/>
          </a:ln>
        </p:spPr>
      </p:pic>
      <p:sp>
        <p:nvSpPr>
          <p:cNvPr id="89" name="Shape 89"/>
          <p:cNvSpPr txBox="1"/>
          <p:nvPr/>
        </p:nvSpPr>
        <p:spPr>
          <a:xfrm>
            <a:off x="6192625" y="-118575"/>
            <a:ext cx="2806500" cy="2077800"/>
          </a:xfrm>
          <a:prstGeom prst="rect">
            <a:avLst/>
          </a:prstGeom>
          <a:noFill/>
          <a:ln>
            <a:noFill/>
          </a:ln>
        </p:spPr>
        <p:txBody>
          <a:bodyPr lIns="91425" tIns="91425" rIns="91425" bIns="91425" anchor="ctr" anchorCtr="0">
            <a:noAutofit/>
          </a:bodyPr>
          <a:lstStyle/>
          <a:p>
            <a:pPr lvl="0" rtl="0">
              <a:spcBef>
                <a:spcPts val="0"/>
              </a:spcBef>
              <a:buNone/>
            </a:pPr>
            <a:r>
              <a:rPr lang="en" sz="2400" b="1">
                <a:solidFill>
                  <a:schemeClr val="dk1"/>
                </a:solidFill>
                <a:latin typeface="Roboto"/>
                <a:ea typeface="Roboto"/>
                <a:cs typeface="Roboto"/>
                <a:sym typeface="Roboto"/>
              </a:rPr>
              <a:t>West Coast</a:t>
            </a:r>
          </a:p>
          <a:p>
            <a:pPr lvl="0" rtl="0">
              <a:spcBef>
                <a:spcPts val="0"/>
              </a:spcBef>
              <a:buNone/>
            </a:pPr>
            <a:r>
              <a:rPr lang="en" sz="1800">
                <a:latin typeface="Roboto"/>
                <a:ea typeface="Roboto"/>
                <a:cs typeface="Roboto"/>
                <a:sym typeface="Roboto"/>
              </a:rPr>
              <a:t>West Covina (California) Elementary School Lunch Menu</a:t>
            </a:r>
          </a:p>
        </p:txBody>
      </p:sp>
      <p:pic>
        <p:nvPicPr>
          <p:cNvPr id="90" name="Shape 90"/>
          <p:cNvPicPr preferRelativeResize="0"/>
          <p:nvPr/>
        </p:nvPicPr>
        <p:blipFill>
          <a:blip r:embed="rId4">
            <a:alphaModFix/>
          </a:blip>
          <a:stretch>
            <a:fillRect/>
          </a:stretch>
        </p:blipFill>
        <p:spPr>
          <a:xfrm>
            <a:off x="6836598" y="1812461"/>
            <a:ext cx="1518549" cy="15185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Shape 95"/>
          <p:cNvSpPr txBox="1">
            <a:spLocks noGrp="1"/>
          </p:cNvSpPr>
          <p:nvPr>
            <p:ph type="title"/>
          </p:nvPr>
        </p:nvSpPr>
        <p:spPr>
          <a:xfrm>
            <a:off x="311700" y="145900"/>
            <a:ext cx="8520600" cy="1171800"/>
          </a:xfrm>
          <a:prstGeom prst="rect">
            <a:avLst/>
          </a:prstGeom>
        </p:spPr>
        <p:txBody>
          <a:bodyPr lIns="91425" tIns="91425" rIns="91425" bIns="91425" anchor="t" anchorCtr="0">
            <a:noAutofit/>
          </a:bodyPr>
          <a:lstStyle/>
          <a:p>
            <a:pPr lvl="0">
              <a:spcBef>
                <a:spcPts val="0"/>
              </a:spcBef>
              <a:buNone/>
            </a:pPr>
            <a:r>
              <a:rPr lang="en"/>
              <a:t>Current Menu Analysis (West Covina Elementary) California Lunch</a:t>
            </a:r>
          </a:p>
          <a:p>
            <a:pPr marL="2286000" lvl="0" indent="0" rtl="0">
              <a:spcBef>
                <a:spcPts val="0"/>
              </a:spcBef>
              <a:buNone/>
            </a:pPr>
            <a:r>
              <a:rPr lang="en"/>
              <a:t>      </a:t>
            </a:r>
          </a:p>
        </p:txBody>
      </p:sp>
      <p:sp>
        <p:nvSpPr>
          <p:cNvPr id="96" name="Shape 96"/>
          <p:cNvSpPr txBox="1">
            <a:spLocks noGrp="1"/>
          </p:cNvSpPr>
          <p:nvPr>
            <p:ph type="body" idx="1"/>
          </p:nvPr>
        </p:nvSpPr>
        <p:spPr>
          <a:xfrm>
            <a:off x="311700" y="1382300"/>
            <a:ext cx="6664800" cy="3339000"/>
          </a:xfrm>
          <a:prstGeom prst="rect">
            <a:avLst/>
          </a:prstGeom>
        </p:spPr>
        <p:txBody>
          <a:bodyPr lIns="91425" tIns="91425" rIns="91425" bIns="91425" anchor="t" anchorCtr="0">
            <a:noAutofit/>
          </a:bodyPr>
          <a:lstStyle/>
          <a:p>
            <a:pPr lvl="0">
              <a:spcBef>
                <a:spcPts val="0"/>
              </a:spcBef>
              <a:buNone/>
            </a:pPr>
            <a:r>
              <a:rPr lang="en"/>
              <a:t>Healthy Selections: Turkey Ham and Cheese Sub, Fresh Banana, Garden side salad, PB and Grape sandwich, Broccoli Florets, Golden corn</a:t>
            </a:r>
          </a:p>
          <a:p>
            <a:pPr lvl="0" rtl="0">
              <a:spcBef>
                <a:spcPts val="0"/>
              </a:spcBef>
              <a:buNone/>
            </a:pPr>
            <a:r>
              <a:rPr lang="en"/>
              <a:t>Unhealthy Selections: Chili Cheese Dog, Cheeseburger minis, bean and cheese burrito</a:t>
            </a:r>
          </a:p>
          <a:p>
            <a:pPr marL="457200" lvl="0" indent="-228600" rtl="0">
              <a:spcBef>
                <a:spcPts val="0"/>
              </a:spcBef>
            </a:pPr>
            <a:r>
              <a:rPr lang="en"/>
              <a:t>Example: PB and Grape versus Cheeseburger minis</a:t>
            </a:r>
          </a:p>
          <a:p>
            <a:pPr marL="457200" lvl="0" indent="-228600" rtl="0">
              <a:spcBef>
                <a:spcPts val="0"/>
              </a:spcBef>
            </a:pPr>
            <a:r>
              <a:rPr lang="en"/>
              <a:t>PB and grape: 290 kcal, 2.5g saturated fat, 350mg sodium</a:t>
            </a:r>
          </a:p>
          <a:p>
            <a:pPr marL="457200" lvl="0" indent="-228600">
              <a:spcBef>
                <a:spcPts val="0"/>
              </a:spcBef>
            </a:pPr>
            <a:r>
              <a:rPr lang="en"/>
              <a:t>Cheeseburger: 318 kcal, 6.1g saturated fat, 770mg sodium</a:t>
            </a:r>
          </a:p>
          <a:p>
            <a:pPr lvl="0">
              <a:spcBef>
                <a:spcPts val="0"/>
              </a:spcBef>
              <a:buNone/>
            </a:pPr>
            <a:endParaRPr/>
          </a:p>
        </p:txBody>
      </p:sp>
      <p:pic>
        <p:nvPicPr>
          <p:cNvPr id="97" name="Shape 97"/>
          <p:cNvPicPr preferRelativeResize="0"/>
          <p:nvPr/>
        </p:nvPicPr>
        <p:blipFill>
          <a:blip r:embed="rId3">
            <a:alphaModFix/>
          </a:blip>
          <a:stretch>
            <a:fillRect/>
          </a:stretch>
        </p:blipFill>
        <p:spPr>
          <a:xfrm>
            <a:off x="6920099" y="1263724"/>
            <a:ext cx="2042649" cy="197939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Shape 102"/>
          <p:cNvSpPr txBox="1">
            <a:spLocks noGrp="1"/>
          </p:cNvSpPr>
          <p:nvPr>
            <p:ph type="title"/>
          </p:nvPr>
        </p:nvSpPr>
        <p:spPr>
          <a:xfrm>
            <a:off x="311700" y="0"/>
            <a:ext cx="8520600" cy="607800"/>
          </a:xfrm>
          <a:prstGeom prst="rect">
            <a:avLst/>
          </a:prstGeom>
        </p:spPr>
        <p:txBody>
          <a:bodyPr lIns="91425" tIns="91425" rIns="91425" bIns="91425" anchor="t" anchorCtr="0">
            <a:noAutofit/>
          </a:bodyPr>
          <a:lstStyle/>
          <a:p>
            <a:pPr lvl="0" algn="ctr">
              <a:spcBef>
                <a:spcPts val="0"/>
              </a:spcBef>
              <a:buNone/>
            </a:pPr>
            <a:r>
              <a:rPr lang="en"/>
              <a:t>South Florida Breakfast and Lunch Menu</a:t>
            </a:r>
          </a:p>
        </p:txBody>
      </p:sp>
      <p:pic>
        <p:nvPicPr>
          <p:cNvPr id="103" name="Shape 103"/>
          <p:cNvPicPr preferRelativeResize="0"/>
          <p:nvPr/>
        </p:nvPicPr>
        <p:blipFill>
          <a:blip r:embed="rId3">
            <a:alphaModFix/>
          </a:blip>
          <a:stretch>
            <a:fillRect/>
          </a:stretch>
        </p:blipFill>
        <p:spPr>
          <a:xfrm>
            <a:off x="139225" y="741075"/>
            <a:ext cx="6751725" cy="3976874"/>
          </a:xfrm>
          <a:prstGeom prst="rect">
            <a:avLst/>
          </a:prstGeom>
          <a:noFill/>
          <a:ln>
            <a:noFill/>
          </a:ln>
        </p:spPr>
      </p:pic>
      <p:sp>
        <p:nvSpPr>
          <p:cNvPr id="104" name="Shape 104"/>
          <p:cNvSpPr txBox="1"/>
          <p:nvPr/>
        </p:nvSpPr>
        <p:spPr>
          <a:xfrm>
            <a:off x="7193975" y="1405312"/>
            <a:ext cx="1791900" cy="2648400"/>
          </a:xfrm>
          <a:prstGeom prst="rect">
            <a:avLst/>
          </a:prstGeom>
          <a:noFill/>
          <a:ln>
            <a:noFill/>
          </a:ln>
        </p:spPr>
        <p:txBody>
          <a:bodyPr lIns="91425" tIns="91425" rIns="91425" bIns="91425" anchor="t" anchorCtr="0">
            <a:noAutofit/>
          </a:bodyPr>
          <a:lstStyle/>
          <a:p>
            <a:pPr lvl="0">
              <a:spcBef>
                <a:spcPts val="0"/>
              </a:spcBef>
              <a:buNone/>
            </a:pPr>
            <a:r>
              <a:rPr lang="en" sz="1800">
                <a:latin typeface="Roboto"/>
                <a:ea typeface="Roboto"/>
                <a:cs typeface="Roboto"/>
                <a:sym typeface="Roboto"/>
              </a:rPr>
              <a:t>Ben Gamla Charter School </a:t>
            </a:r>
          </a:p>
          <a:p>
            <a:pPr lvl="0">
              <a:spcBef>
                <a:spcPts val="0"/>
              </a:spcBef>
              <a:buNone/>
            </a:pPr>
            <a:r>
              <a:rPr lang="en" sz="1800">
                <a:latin typeface="Roboto"/>
                <a:ea typeface="Roboto"/>
                <a:cs typeface="Roboto"/>
                <a:sym typeface="Roboto"/>
              </a:rPr>
              <a:t>K-8</a:t>
            </a:r>
          </a:p>
          <a:p>
            <a:pPr lvl="0">
              <a:spcBef>
                <a:spcPts val="0"/>
              </a:spcBef>
              <a:buNone/>
            </a:pPr>
            <a:r>
              <a:rPr lang="en" sz="1800">
                <a:latin typeface="Roboto"/>
                <a:ea typeface="Roboto"/>
                <a:cs typeface="Roboto"/>
                <a:sym typeface="Roboto"/>
              </a:rPr>
              <a:t>Hollywood, FL</a:t>
            </a:r>
          </a:p>
        </p:txBody>
      </p:sp>
      <p:pic>
        <p:nvPicPr>
          <p:cNvPr id="105" name="Shape 105"/>
          <p:cNvPicPr preferRelativeResize="0"/>
          <p:nvPr/>
        </p:nvPicPr>
        <p:blipFill>
          <a:blip r:embed="rId4">
            <a:alphaModFix/>
          </a:blip>
          <a:stretch>
            <a:fillRect/>
          </a:stretch>
        </p:blipFill>
        <p:spPr>
          <a:xfrm>
            <a:off x="7404775" y="3022449"/>
            <a:ext cx="1370299" cy="137029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Shape 110"/>
          <p:cNvSpPr txBox="1">
            <a:spLocks noGrp="1"/>
          </p:cNvSpPr>
          <p:nvPr>
            <p:ph type="title"/>
          </p:nvPr>
        </p:nvSpPr>
        <p:spPr>
          <a:xfrm>
            <a:off x="311700" y="118400"/>
            <a:ext cx="8520600" cy="1123800"/>
          </a:xfrm>
          <a:prstGeom prst="rect">
            <a:avLst/>
          </a:prstGeom>
        </p:spPr>
        <p:txBody>
          <a:bodyPr lIns="91425" tIns="91425" rIns="91425" bIns="91425" anchor="t" anchorCtr="0">
            <a:noAutofit/>
          </a:bodyPr>
          <a:lstStyle/>
          <a:p>
            <a:pPr lvl="0">
              <a:spcBef>
                <a:spcPts val="0"/>
              </a:spcBef>
              <a:buNone/>
            </a:pPr>
            <a:r>
              <a:rPr lang="en" sz="3100" dirty="0"/>
              <a:t>Current Menu Analysis (Ben Gamla Charter School) South Florida Breakfast/Lunch</a:t>
            </a:r>
          </a:p>
        </p:txBody>
      </p:sp>
      <p:sp>
        <p:nvSpPr>
          <p:cNvPr id="111" name="Shape 111"/>
          <p:cNvSpPr txBox="1">
            <a:spLocks noGrp="1"/>
          </p:cNvSpPr>
          <p:nvPr>
            <p:ph type="body" idx="1"/>
          </p:nvPr>
        </p:nvSpPr>
        <p:spPr>
          <a:xfrm>
            <a:off x="163130" y="1226495"/>
            <a:ext cx="8980870" cy="3619500"/>
          </a:xfrm>
          <a:prstGeom prst="rect">
            <a:avLst/>
          </a:prstGeom>
        </p:spPr>
        <p:txBody>
          <a:bodyPr lIns="91425" tIns="91425" rIns="91425" bIns="91425" anchor="t" anchorCtr="0">
            <a:noAutofit/>
          </a:bodyPr>
          <a:lstStyle/>
          <a:p>
            <a:pPr lvl="0">
              <a:spcBef>
                <a:spcPts val="0"/>
              </a:spcBef>
              <a:buNone/>
            </a:pPr>
            <a:r>
              <a:rPr lang="en" sz="1400" dirty="0"/>
              <a:t>Healthy selections (Breakfast): Seasonal fresh fruit, Milk, Fruit juice and Granola bar</a:t>
            </a:r>
          </a:p>
          <a:p>
            <a:pPr lvl="0">
              <a:spcBef>
                <a:spcPts val="0"/>
              </a:spcBef>
              <a:buNone/>
            </a:pPr>
            <a:r>
              <a:rPr lang="en" sz="1400" dirty="0"/>
              <a:t>Healthy selections (Lunch): Green beans, Fruit, Vegetables (carrots, broccoli, green beans, peas, corn), Baked beans, and Salad with dressing</a:t>
            </a:r>
          </a:p>
          <a:p>
            <a:pPr lvl="0">
              <a:spcBef>
                <a:spcPts val="0"/>
              </a:spcBef>
              <a:buNone/>
            </a:pPr>
            <a:r>
              <a:rPr lang="en" sz="1400" dirty="0"/>
              <a:t>Unhealthy selections (Breakfast): Bagel and cream cheese and Cold cereal</a:t>
            </a:r>
          </a:p>
          <a:p>
            <a:pPr lvl="0">
              <a:spcBef>
                <a:spcPts val="0"/>
              </a:spcBef>
              <a:buNone/>
            </a:pPr>
            <a:r>
              <a:rPr lang="en" sz="1400" dirty="0"/>
              <a:t>Unhealthy selections (Lunch): Hot dogs on a bun, Macaroni and cheese, Pizza, Grilled cheese, Baked Ziti, and Chicken Nuggets</a:t>
            </a:r>
          </a:p>
          <a:p>
            <a:pPr marL="457200" lvl="0" indent="-336550">
              <a:spcBef>
                <a:spcPts val="0"/>
              </a:spcBef>
              <a:buSzPct val="100000"/>
            </a:pPr>
            <a:r>
              <a:rPr lang="en" sz="1400" dirty="0"/>
              <a:t>Example: Bagel and cream cheese versus Granola bar</a:t>
            </a:r>
          </a:p>
          <a:p>
            <a:pPr marL="457200" lvl="0" indent="-336550">
              <a:spcBef>
                <a:spcPts val="0"/>
              </a:spcBef>
              <a:buSzPct val="100000"/>
            </a:pPr>
            <a:r>
              <a:rPr lang="en" sz="1400" dirty="0"/>
              <a:t>Bagel: 436 calories, 4g saturated fat, 634 mg sodium, 27 mg of cholesterol</a:t>
            </a:r>
          </a:p>
          <a:p>
            <a:pPr marL="457200" lvl="0" indent="-336550">
              <a:spcBef>
                <a:spcPts val="0"/>
              </a:spcBef>
              <a:buSzPct val="100000"/>
            </a:pPr>
            <a:r>
              <a:rPr lang="en" sz="1400" dirty="0"/>
              <a:t>Granola bar: 132 calories, 0.7g saturated fat, 82 mg sodium, 0 mg of cholesterol</a:t>
            </a:r>
          </a:p>
          <a:p>
            <a:pPr lvl="0">
              <a:spcBef>
                <a:spcPts val="0"/>
              </a:spcBef>
              <a:buNone/>
            </a:pPr>
            <a:endParaRPr sz="1700" dirty="0"/>
          </a:p>
          <a:p>
            <a:pPr lvl="0">
              <a:spcBef>
                <a:spcPts val="0"/>
              </a:spcBef>
              <a:buNone/>
            </a:pPr>
            <a:endParaRPr dirty="0"/>
          </a:p>
          <a:p>
            <a:pPr lvl="0">
              <a:spcBef>
                <a:spcPts val="0"/>
              </a:spcBef>
              <a:buNone/>
            </a:pPr>
            <a:endParaRPr dirty="0"/>
          </a:p>
          <a:p>
            <a:pPr lvl="0">
              <a:spcBef>
                <a:spcPts val="0"/>
              </a:spcBef>
              <a:buNone/>
            </a:pPr>
            <a:endParaRP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Shape 116"/>
          <p:cNvSpPr txBox="1">
            <a:spLocks noGrp="1"/>
          </p:cNvSpPr>
          <p:nvPr>
            <p:ph type="body" idx="1"/>
          </p:nvPr>
        </p:nvSpPr>
        <p:spPr>
          <a:xfrm>
            <a:off x="230500" y="324850"/>
            <a:ext cx="8520600" cy="2944500"/>
          </a:xfrm>
          <a:prstGeom prst="rect">
            <a:avLst/>
          </a:prstGeom>
        </p:spPr>
        <p:txBody>
          <a:bodyPr lIns="91425" tIns="91425" rIns="91425" bIns="91425" anchor="t" anchorCtr="0">
            <a:noAutofit/>
          </a:bodyPr>
          <a:lstStyle/>
          <a:p>
            <a:pPr lvl="0" algn="ctr" rtl="0">
              <a:spcBef>
                <a:spcPts val="0"/>
              </a:spcBef>
              <a:buNone/>
            </a:pPr>
            <a:r>
              <a:rPr lang="en" sz="3000">
                <a:solidFill>
                  <a:srgbClr val="FF0000"/>
                </a:solidFill>
                <a:latin typeface="Impact"/>
                <a:ea typeface="Impact"/>
                <a:cs typeface="Impact"/>
                <a:sym typeface="Impact"/>
              </a:rPr>
              <a:t>Sample Menus</a:t>
            </a:r>
          </a:p>
          <a:p>
            <a:pPr lvl="0" algn="ctr">
              <a:spcBef>
                <a:spcPts val="0"/>
              </a:spcBef>
              <a:buNone/>
            </a:pPr>
            <a:r>
              <a:rPr lang="en" sz="3000">
                <a:solidFill>
                  <a:srgbClr val="FF0000"/>
                </a:solidFill>
                <a:latin typeface="Impact"/>
                <a:ea typeface="Impact"/>
                <a:cs typeface="Impact"/>
                <a:sym typeface="Impact"/>
              </a:rPr>
              <a:t>West Covina, California</a:t>
            </a:r>
          </a:p>
        </p:txBody>
      </p:sp>
      <p:graphicFrame>
        <p:nvGraphicFramePr>
          <p:cNvPr id="117" name="Shape 117"/>
          <p:cNvGraphicFramePr/>
          <p:nvPr/>
        </p:nvGraphicFramePr>
        <p:xfrm>
          <a:off x="871300" y="2000250"/>
          <a:ext cx="7239000" cy="1401989"/>
        </p:xfrm>
        <a:graphic>
          <a:graphicData uri="http://schemas.openxmlformats.org/drawingml/2006/table">
            <a:tbl>
              <a:tblPr>
                <a:noFill/>
                <a:tableStyleId>{9A316C38-40D1-458D-8B5A-E6918C740860}</a:tableStyleId>
              </a:tblPr>
              <a:tblGrid>
                <a:gridCol w="1507950">
                  <a:extLst>
                    <a:ext uri="{9D8B030D-6E8A-4147-A177-3AD203B41FA5}">
                      <a16:colId xmlns:a16="http://schemas.microsoft.com/office/drawing/2014/main" val="20000"/>
                    </a:ext>
                  </a:extLst>
                </a:gridCol>
                <a:gridCol w="5731050">
                  <a:extLst>
                    <a:ext uri="{9D8B030D-6E8A-4147-A177-3AD203B41FA5}">
                      <a16:colId xmlns:a16="http://schemas.microsoft.com/office/drawing/2014/main" val="20001"/>
                    </a:ext>
                  </a:extLst>
                </a:gridCol>
              </a:tblGrid>
              <a:tr h="381000">
                <a:tc>
                  <a:txBody>
                    <a:bodyPr/>
                    <a:lstStyle/>
                    <a:p>
                      <a:pPr lvl="0">
                        <a:spcBef>
                          <a:spcPts val="0"/>
                        </a:spcBef>
                        <a:buNone/>
                      </a:pPr>
                      <a:r>
                        <a:rPr lang="en"/>
                        <a:t>Breakfast </a:t>
                      </a:r>
                    </a:p>
                  </a:txBody>
                  <a:tcPr marL="91425" marR="91425" marT="91425" marB="91425"/>
                </a:tc>
                <a:tc>
                  <a:txBody>
                    <a:bodyPr/>
                    <a:lstStyle/>
                    <a:p>
                      <a:pPr lvl="0">
                        <a:spcBef>
                          <a:spcPts val="0"/>
                        </a:spcBef>
                        <a:buNone/>
                      </a:pPr>
                      <a:r>
                        <a:rPr lang="en"/>
                        <a:t>Oatmeal, whole wheat toast, apple, low fat chocolate milk</a:t>
                      </a:r>
                    </a:p>
                  </a:txBody>
                  <a:tcPr marL="91425" marR="91425" marT="91425" marB="91425"/>
                </a:tc>
                <a:extLst>
                  <a:ext uri="{0D108BD9-81ED-4DB2-BD59-A6C34878D82A}">
                    <a16:rowId xmlns:a16="http://schemas.microsoft.com/office/drawing/2014/main" val="10000"/>
                  </a:ext>
                </a:extLst>
              </a:tr>
              <a:tr h="381000">
                <a:tc>
                  <a:txBody>
                    <a:bodyPr/>
                    <a:lstStyle/>
                    <a:p>
                      <a:pPr lvl="0">
                        <a:spcBef>
                          <a:spcPts val="0"/>
                        </a:spcBef>
                        <a:buNone/>
                      </a:pPr>
                      <a:r>
                        <a:rPr lang="en"/>
                        <a:t>Lunch</a:t>
                      </a:r>
                    </a:p>
                  </a:txBody>
                  <a:tcPr marL="91425" marR="91425" marT="91425" marB="91425"/>
                </a:tc>
                <a:tc>
                  <a:txBody>
                    <a:bodyPr/>
                    <a:lstStyle/>
                    <a:p>
                      <a:pPr lvl="0">
                        <a:spcBef>
                          <a:spcPts val="0"/>
                        </a:spcBef>
                        <a:buNone/>
                      </a:pPr>
                      <a:r>
                        <a:rPr lang="en"/>
                        <a:t>Peanut butter and grape sandwich, Jicama sticks, yogurt, orange juice, oatmeal cookie</a:t>
                      </a:r>
                    </a:p>
                  </a:txBody>
                  <a:tcPr marL="91425" marR="91425" marT="91425" marB="91425"/>
                </a:tc>
                <a:extLst>
                  <a:ext uri="{0D108BD9-81ED-4DB2-BD59-A6C34878D82A}">
                    <a16:rowId xmlns:a16="http://schemas.microsoft.com/office/drawing/2014/main" val="10001"/>
                  </a:ext>
                </a:extLst>
              </a:tr>
              <a:tr h="381000">
                <a:tc>
                  <a:txBody>
                    <a:bodyPr/>
                    <a:lstStyle/>
                    <a:p>
                      <a:pPr lvl="0">
                        <a:spcBef>
                          <a:spcPts val="0"/>
                        </a:spcBef>
                        <a:buNone/>
                      </a:pPr>
                      <a:r>
                        <a:rPr lang="en"/>
                        <a:t>Dinner</a:t>
                      </a:r>
                    </a:p>
                  </a:txBody>
                  <a:tcPr marL="91425" marR="91425" marT="91425" marB="91425"/>
                </a:tc>
                <a:tc>
                  <a:txBody>
                    <a:bodyPr/>
                    <a:lstStyle/>
                    <a:p>
                      <a:pPr lvl="0">
                        <a:spcBef>
                          <a:spcPts val="0"/>
                        </a:spcBef>
                        <a:buNone/>
                      </a:pPr>
                      <a:r>
                        <a:rPr lang="en"/>
                        <a:t>Broccoli and spinach, grilled fish and sweet potato, water</a:t>
                      </a:r>
                    </a:p>
                  </a:txBody>
                  <a:tcPr marL="91425" marR="91425" marT="91425" marB="91425"/>
                </a:tc>
                <a:extLst>
                  <a:ext uri="{0D108BD9-81ED-4DB2-BD59-A6C34878D82A}">
                    <a16:rowId xmlns:a16="http://schemas.microsoft.com/office/drawing/2014/main" val="10002"/>
                  </a:ext>
                </a:extLst>
              </a:tr>
            </a:tbl>
          </a:graphicData>
        </a:graphic>
      </p:graphicFrame>
      <p:pic>
        <p:nvPicPr>
          <p:cNvPr id="118" name="Shape 118" descr="nutrition-texas-children.jpg"/>
          <p:cNvPicPr preferRelativeResize="0"/>
          <p:nvPr/>
        </p:nvPicPr>
        <p:blipFill>
          <a:blip r:embed="rId3">
            <a:alphaModFix/>
          </a:blip>
          <a:stretch>
            <a:fillRect/>
          </a:stretch>
        </p:blipFill>
        <p:spPr>
          <a:xfrm>
            <a:off x="1895575" y="3565425"/>
            <a:ext cx="2507325" cy="1326473"/>
          </a:xfrm>
          <a:prstGeom prst="rect">
            <a:avLst/>
          </a:prstGeom>
          <a:noFill/>
          <a:ln>
            <a:noFill/>
          </a:ln>
        </p:spPr>
      </p:pic>
      <p:pic>
        <p:nvPicPr>
          <p:cNvPr id="119" name="Shape 119" descr="628x471.jpg"/>
          <p:cNvPicPr preferRelativeResize="0"/>
          <p:nvPr/>
        </p:nvPicPr>
        <p:blipFill>
          <a:blip r:embed="rId4">
            <a:alphaModFix/>
          </a:blip>
          <a:stretch>
            <a:fillRect/>
          </a:stretch>
        </p:blipFill>
        <p:spPr>
          <a:xfrm>
            <a:off x="4733050" y="3565424"/>
            <a:ext cx="2344174" cy="132647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Shape 124"/>
          <p:cNvSpPr txBox="1">
            <a:spLocks noGrp="1"/>
          </p:cNvSpPr>
          <p:nvPr>
            <p:ph type="body" idx="1"/>
          </p:nvPr>
        </p:nvSpPr>
        <p:spPr>
          <a:xfrm>
            <a:off x="514750" y="0"/>
            <a:ext cx="8520600" cy="4555200"/>
          </a:xfrm>
          <a:prstGeom prst="rect">
            <a:avLst/>
          </a:prstGeom>
        </p:spPr>
        <p:txBody>
          <a:bodyPr lIns="91425" tIns="91425" rIns="91425" bIns="91425" anchor="t" anchorCtr="0">
            <a:noAutofit/>
          </a:bodyPr>
          <a:lstStyle/>
          <a:p>
            <a:pPr lvl="0" algn="ctr" rtl="0">
              <a:spcBef>
                <a:spcPts val="0"/>
              </a:spcBef>
              <a:buNone/>
            </a:pPr>
            <a:r>
              <a:rPr lang="en" sz="3000">
                <a:solidFill>
                  <a:srgbClr val="FF0000"/>
                </a:solidFill>
                <a:latin typeface="Impact"/>
                <a:ea typeface="Impact"/>
                <a:cs typeface="Impact"/>
                <a:sym typeface="Impact"/>
              </a:rPr>
              <a:t>Sample Menus</a:t>
            </a:r>
          </a:p>
          <a:p>
            <a:pPr lvl="0" algn="ctr" rtl="0">
              <a:spcBef>
                <a:spcPts val="0"/>
              </a:spcBef>
              <a:buNone/>
            </a:pPr>
            <a:r>
              <a:rPr lang="en" sz="3000">
                <a:solidFill>
                  <a:srgbClr val="FF0000"/>
                </a:solidFill>
                <a:latin typeface="Impact"/>
                <a:ea typeface="Impact"/>
                <a:cs typeface="Impact"/>
                <a:sym typeface="Impact"/>
              </a:rPr>
              <a:t>Hollywood, Florida</a:t>
            </a:r>
          </a:p>
          <a:p>
            <a:pPr lvl="0" algn="ctr">
              <a:spcBef>
                <a:spcPts val="0"/>
              </a:spcBef>
              <a:buNone/>
            </a:pPr>
            <a:endParaRPr sz="3000">
              <a:solidFill>
                <a:srgbClr val="FF0000"/>
              </a:solidFill>
              <a:latin typeface="Impact"/>
              <a:ea typeface="Impact"/>
              <a:cs typeface="Impact"/>
              <a:sym typeface="Impact"/>
            </a:endParaRPr>
          </a:p>
        </p:txBody>
      </p:sp>
      <p:graphicFrame>
        <p:nvGraphicFramePr>
          <p:cNvPr id="125" name="Shape 125"/>
          <p:cNvGraphicFramePr/>
          <p:nvPr/>
        </p:nvGraphicFramePr>
        <p:xfrm>
          <a:off x="772787" y="1528550"/>
          <a:ext cx="8004525" cy="1401989"/>
        </p:xfrm>
        <a:graphic>
          <a:graphicData uri="http://schemas.openxmlformats.org/drawingml/2006/table">
            <a:tbl>
              <a:tblPr>
                <a:noFill/>
                <a:tableStyleId>{9A316C38-40D1-458D-8B5A-E6918C740860}</a:tableStyleId>
              </a:tblPr>
              <a:tblGrid>
                <a:gridCol w="945300">
                  <a:extLst>
                    <a:ext uri="{9D8B030D-6E8A-4147-A177-3AD203B41FA5}">
                      <a16:colId xmlns:a16="http://schemas.microsoft.com/office/drawing/2014/main" val="20000"/>
                    </a:ext>
                  </a:extLst>
                </a:gridCol>
                <a:gridCol w="7059225">
                  <a:extLst>
                    <a:ext uri="{9D8B030D-6E8A-4147-A177-3AD203B41FA5}">
                      <a16:colId xmlns:a16="http://schemas.microsoft.com/office/drawing/2014/main" val="20001"/>
                    </a:ext>
                  </a:extLst>
                </a:gridCol>
              </a:tblGrid>
              <a:tr h="383250">
                <a:tc>
                  <a:txBody>
                    <a:bodyPr/>
                    <a:lstStyle/>
                    <a:p>
                      <a:pPr lvl="0">
                        <a:spcBef>
                          <a:spcPts val="0"/>
                        </a:spcBef>
                        <a:buNone/>
                      </a:pPr>
                      <a:r>
                        <a:rPr lang="en"/>
                        <a:t>Breakfast</a:t>
                      </a:r>
                    </a:p>
                  </a:txBody>
                  <a:tcPr marL="91425" marR="91425" marT="91425" marB="91425"/>
                </a:tc>
                <a:tc>
                  <a:txBody>
                    <a:bodyPr/>
                    <a:lstStyle/>
                    <a:p>
                      <a:pPr lvl="0">
                        <a:spcBef>
                          <a:spcPts val="0"/>
                        </a:spcBef>
                        <a:buNone/>
                      </a:pPr>
                      <a:r>
                        <a:rPr lang="en"/>
                        <a:t>Oatmeal, whole-grain cereal with low-fat milk and greek yogurt</a:t>
                      </a:r>
                    </a:p>
                  </a:txBody>
                  <a:tcPr marL="91425" marR="91425" marT="91425" marB="91425"/>
                </a:tc>
                <a:extLst>
                  <a:ext uri="{0D108BD9-81ED-4DB2-BD59-A6C34878D82A}">
                    <a16:rowId xmlns:a16="http://schemas.microsoft.com/office/drawing/2014/main" val="10000"/>
                  </a:ext>
                </a:extLst>
              </a:tr>
              <a:tr h="383250">
                <a:tc>
                  <a:txBody>
                    <a:bodyPr/>
                    <a:lstStyle/>
                    <a:p>
                      <a:pPr lvl="0">
                        <a:spcBef>
                          <a:spcPts val="0"/>
                        </a:spcBef>
                        <a:buNone/>
                      </a:pPr>
                      <a:r>
                        <a:rPr lang="en"/>
                        <a:t>Lunch</a:t>
                      </a:r>
                    </a:p>
                  </a:txBody>
                  <a:tcPr marL="91425" marR="91425" marT="91425" marB="91425"/>
                </a:tc>
                <a:tc>
                  <a:txBody>
                    <a:bodyPr/>
                    <a:lstStyle/>
                    <a:p>
                      <a:pPr lvl="0">
                        <a:spcBef>
                          <a:spcPts val="0"/>
                        </a:spcBef>
                        <a:buNone/>
                      </a:pPr>
                      <a:r>
                        <a:rPr lang="en"/>
                        <a:t>Whole wheat chicken quesadilla with low fat cheese, Green leafy salad with avocado, 1 cup of fresh fruit, fresh orange juice, and an oatmeal cookie</a:t>
                      </a:r>
                    </a:p>
                  </a:txBody>
                  <a:tcPr marL="91425" marR="91425" marT="91425" marB="91425"/>
                </a:tc>
                <a:extLst>
                  <a:ext uri="{0D108BD9-81ED-4DB2-BD59-A6C34878D82A}">
                    <a16:rowId xmlns:a16="http://schemas.microsoft.com/office/drawing/2014/main" val="10001"/>
                  </a:ext>
                </a:extLst>
              </a:tr>
              <a:tr h="383250">
                <a:tc>
                  <a:txBody>
                    <a:bodyPr/>
                    <a:lstStyle/>
                    <a:p>
                      <a:pPr lvl="0">
                        <a:spcBef>
                          <a:spcPts val="0"/>
                        </a:spcBef>
                        <a:buNone/>
                      </a:pPr>
                      <a:r>
                        <a:rPr lang="en"/>
                        <a:t>Dinner</a:t>
                      </a:r>
                    </a:p>
                  </a:txBody>
                  <a:tcPr marL="91425" marR="91425" marT="91425" marB="91425"/>
                </a:tc>
                <a:tc>
                  <a:txBody>
                    <a:bodyPr/>
                    <a:lstStyle/>
                    <a:p>
                      <a:pPr lvl="0">
                        <a:spcBef>
                          <a:spcPts val="0"/>
                        </a:spcBef>
                        <a:buNone/>
                      </a:pPr>
                      <a:r>
                        <a:rPr lang="en"/>
                        <a:t>Turkey burger on a whole wheat bun, baked sweet potato fries, and water</a:t>
                      </a:r>
                    </a:p>
                  </a:txBody>
                  <a:tcPr marL="91425" marR="91425" marT="91425" marB="91425"/>
                </a:tc>
                <a:extLst>
                  <a:ext uri="{0D108BD9-81ED-4DB2-BD59-A6C34878D82A}">
                    <a16:rowId xmlns:a16="http://schemas.microsoft.com/office/drawing/2014/main" val="10002"/>
                  </a:ext>
                </a:extLst>
              </a:tr>
            </a:tbl>
          </a:graphicData>
        </a:graphic>
      </p:graphicFrame>
      <p:pic>
        <p:nvPicPr>
          <p:cNvPr id="126" name="Shape 126" descr="elementary.jpg"/>
          <p:cNvPicPr preferRelativeResize="0"/>
          <p:nvPr/>
        </p:nvPicPr>
        <p:blipFill>
          <a:blip r:embed="rId3">
            <a:alphaModFix/>
          </a:blip>
          <a:stretch>
            <a:fillRect/>
          </a:stretch>
        </p:blipFill>
        <p:spPr>
          <a:xfrm>
            <a:off x="2234075" y="3087250"/>
            <a:ext cx="2356874" cy="1596299"/>
          </a:xfrm>
          <a:prstGeom prst="rect">
            <a:avLst/>
          </a:prstGeom>
          <a:noFill/>
          <a:ln>
            <a:noFill/>
          </a:ln>
        </p:spPr>
      </p:pic>
      <p:pic>
        <p:nvPicPr>
          <p:cNvPr id="127" name="Shape 127" descr="BYB82M.jpg"/>
          <p:cNvPicPr preferRelativeResize="0"/>
          <p:nvPr/>
        </p:nvPicPr>
        <p:blipFill>
          <a:blip r:embed="rId4">
            <a:alphaModFix/>
          </a:blip>
          <a:stretch>
            <a:fillRect/>
          </a:stretch>
        </p:blipFill>
        <p:spPr>
          <a:xfrm>
            <a:off x="5082649" y="3087250"/>
            <a:ext cx="2356876" cy="15963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Shape 132"/>
          <p:cNvSpPr txBox="1">
            <a:spLocks noGrp="1"/>
          </p:cNvSpPr>
          <p:nvPr>
            <p:ph type="title"/>
          </p:nvPr>
        </p:nvSpPr>
        <p:spPr>
          <a:xfrm>
            <a:off x="311700" y="260475"/>
            <a:ext cx="8520600" cy="626100"/>
          </a:xfrm>
          <a:prstGeom prst="rect">
            <a:avLst/>
          </a:prstGeom>
        </p:spPr>
        <p:txBody>
          <a:bodyPr lIns="91425" tIns="91425" rIns="91425" bIns="91425" anchor="t" anchorCtr="0">
            <a:noAutofit/>
          </a:bodyPr>
          <a:lstStyle/>
          <a:p>
            <a:pPr lvl="0">
              <a:spcBef>
                <a:spcPts val="0"/>
              </a:spcBef>
              <a:buNone/>
            </a:pPr>
            <a:r>
              <a:rPr lang="en"/>
              <a:t>Menu comparisons/original vs. sample selections</a:t>
            </a:r>
          </a:p>
        </p:txBody>
      </p:sp>
      <p:sp>
        <p:nvSpPr>
          <p:cNvPr id="133" name="Shape 133"/>
          <p:cNvSpPr txBox="1">
            <a:spLocks noGrp="1"/>
          </p:cNvSpPr>
          <p:nvPr>
            <p:ph type="body" idx="1"/>
          </p:nvPr>
        </p:nvSpPr>
        <p:spPr>
          <a:xfrm>
            <a:off x="311700" y="1422950"/>
            <a:ext cx="8520600" cy="3576600"/>
          </a:xfrm>
          <a:prstGeom prst="rect">
            <a:avLst/>
          </a:prstGeom>
        </p:spPr>
        <p:txBody>
          <a:bodyPr lIns="91425" tIns="91425" rIns="91425" bIns="91425" anchor="t" anchorCtr="0">
            <a:noAutofit/>
          </a:bodyPr>
          <a:lstStyle/>
          <a:p>
            <a:pPr lvl="0">
              <a:spcBef>
                <a:spcPts val="0"/>
              </a:spcBef>
              <a:buNone/>
            </a:pPr>
            <a:r>
              <a:rPr lang="en" sz="1400">
                <a:latin typeface="Roboto"/>
                <a:ea typeface="Roboto"/>
                <a:cs typeface="Roboto"/>
                <a:sym typeface="Roboto"/>
              </a:rPr>
              <a:t>The original west Covina food choices have more carbohydrates and fat , than that of our sample menus. For example the cinnamon toast, burritos, and the graham crackers do not contain much nutritional vitamin and minerals like those of the sample menu, ,which contain more complex carbohydrates rather than refined, in addition to essential vitamins and minerals such as vitamin A, C, and calcium. (ChooseMyPlate, 2016) </a:t>
            </a:r>
          </a:p>
          <a:p>
            <a:pPr lvl="0">
              <a:spcBef>
                <a:spcPts val="0"/>
              </a:spcBef>
              <a:buNone/>
            </a:pPr>
            <a:r>
              <a:rPr lang="en" sz="1400">
                <a:latin typeface="Roboto"/>
                <a:ea typeface="Roboto"/>
                <a:cs typeface="Roboto"/>
                <a:sym typeface="Roboto"/>
              </a:rPr>
              <a:t>Whole wheat toast, oatmeal, apple,and low fat milk have less fat and have pure, less processed carbohydrates and more leafy greens such as broccoli and spinach. </a:t>
            </a:r>
          </a:p>
          <a:p>
            <a:pPr lvl="0">
              <a:spcBef>
                <a:spcPts val="0"/>
              </a:spcBef>
              <a:buNone/>
            </a:pPr>
            <a:r>
              <a:rPr lang="en" sz="1400">
                <a:latin typeface="Roboto"/>
                <a:ea typeface="Roboto"/>
                <a:cs typeface="Roboto"/>
                <a:sym typeface="Roboto"/>
              </a:rPr>
              <a:t>The Original Florida menu has foods that are also high in saturated fats and sodium such as hamburgers, pizza, and chicken nuggets. By replacing these foods with whole wheat breads, turkey, avocado, and leafy greens, children will have a variety of healthy nutrients to meet their nutritional requirements such as grains, proteins, carbohydrates, and fiber.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Shape 138"/>
          <p:cNvSpPr txBox="1">
            <a:spLocks noGrp="1"/>
          </p:cNvSpPr>
          <p:nvPr>
            <p:ph type="title"/>
          </p:nvPr>
        </p:nvSpPr>
        <p:spPr>
          <a:xfrm>
            <a:off x="311700" y="391350"/>
            <a:ext cx="8520600" cy="626100"/>
          </a:xfrm>
          <a:prstGeom prst="rect">
            <a:avLst/>
          </a:prstGeom>
        </p:spPr>
        <p:txBody>
          <a:bodyPr lIns="91425" tIns="91425" rIns="91425" bIns="91425" anchor="t" anchorCtr="0">
            <a:noAutofit/>
          </a:bodyPr>
          <a:lstStyle/>
          <a:p>
            <a:pPr lvl="0">
              <a:spcBef>
                <a:spcPts val="0"/>
              </a:spcBef>
              <a:buNone/>
            </a:pPr>
            <a:r>
              <a:rPr lang="en"/>
              <a:t>Dietary Choices</a:t>
            </a:r>
          </a:p>
        </p:txBody>
      </p:sp>
      <p:sp>
        <p:nvSpPr>
          <p:cNvPr id="139" name="Shape 139"/>
          <p:cNvSpPr txBox="1">
            <a:spLocks noGrp="1"/>
          </p:cNvSpPr>
          <p:nvPr>
            <p:ph type="body" idx="1"/>
          </p:nvPr>
        </p:nvSpPr>
        <p:spPr>
          <a:xfrm>
            <a:off x="311700" y="1152475"/>
            <a:ext cx="8520600" cy="3416400"/>
          </a:xfrm>
          <a:prstGeom prst="rect">
            <a:avLst/>
          </a:prstGeom>
        </p:spPr>
        <p:txBody>
          <a:bodyPr lIns="91425" tIns="91425" rIns="91425" bIns="91425" anchor="t" anchorCtr="0">
            <a:noAutofit/>
          </a:bodyPr>
          <a:lstStyle/>
          <a:p>
            <a:pPr lvl="0" rtl="0">
              <a:lnSpc>
                <a:spcPct val="100000"/>
              </a:lnSpc>
              <a:spcBef>
                <a:spcPts val="0"/>
              </a:spcBef>
              <a:spcAft>
                <a:spcPts val="0"/>
              </a:spcAft>
              <a:buClr>
                <a:srgbClr val="000000"/>
              </a:buClr>
              <a:buSzPct val="25000"/>
              <a:buFont typeface="Arial"/>
              <a:buNone/>
            </a:pPr>
            <a:r>
              <a:rPr lang="en">
                <a:solidFill>
                  <a:srgbClr val="000000"/>
                </a:solidFill>
                <a:latin typeface="Century Gothic"/>
                <a:ea typeface="Century Gothic"/>
                <a:cs typeface="Century Gothic"/>
                <a:sym typeface="Century Gothic"/>
              </a:rPr>
              <a:t>Food choices: Sources of fiber &amp; vitamin A/C/D, </a:t>
            </a:r>
          </a:p>
          <a:p>
            <a:pPr lvl="0" rtl="0">
              <a:lnSpc>
                <a:spcPct val="100000"/>
              </a:lnSpc>
              <a:spcBef>
                <a:spcPts val="0"/>
              </a:spcBef>
              <a:spcAft>
                <a:spcPts val="0"/>
              </a:spcAft>
              <a:buClr>
                <a:srgbClr val="000000"/>
              </a:buClr>
              <a:buSzPct val="25000"/>
              <a:buFont typeface="Arial"/>
              <a:buNone/>
            </a:pPr>
            <a:r>
              <a:rPr lang="en">
                <a:solidFill>
                  <a:srgbClr val="000000"/>
                </a:solidFill>
                <a:latin typeface="Century Gothic"/>
                <a:ea typeface="Century Gothic"/>
                <a:cs typeface="Century Gothic"/>
                <a:sym typeface="Century Gothic"/>
              </a:rPr>
              <a:t>Calcium &amp; necessary carb portions for breakfast such as</a:t>
            </a:r>
            <a:r>
              <a:rPr lang="en" sz="1400">
                <a:solidFill>
                  <a:srgbClr val="000000"/>
                </a:solidFill>
                <a:latin typeface="Arial"/>
                <a:ea typeface="Arial"/>
                <a:cs typeface="Arial"/>
                <a:sym typeface="Arial"/>
              </a:rPr>
              <a:t> S</a:t>
            </a:r>
            <a:r>
              <a:rPr lang="en">
                <a:solidFill>
                  <a:srgbClr val="000000"/>
                </a:solidFill>
                <a:latin typeface="Century Gothic"/>
                <a:ea typeface="Century Gothic"/>
                <a:cs typeface="Century Gothic"/>
                <a:sym typeface="Century Gothic"/>
              </a:rPr>
              <a:t>easonal fruit, oatmeal, low fat milk, Juice, and Whole grain cereal</a:t>
            </a:r>
          </a:p>
          <a:p>
            <a:pPr lvl="0" rtl="0">
              <a:lnSpc>
                <a:spcPct val="100000"/>
              </a:lnSpc>
              <a:spcBef>
                <a:spcPts val="0"/>
              </a:spcBef>
              <a:spcAft>
                <a:spcPts val="0"/>
              </a:spcAft>
              <a:buClr>
                <a:srgbClr val="000000"/>
              </a:buClr>
              <a:buSzPct val="25000"/>
              <a:buFont typeface="Arial"/>
              <a:buNone/>
            </a:pPr>
            <a:endParaRPr>
              <a:solidFill>
                <a:srgbClr val="000000"/>
              </a:solidFill>
              <a:latin typeface="Century Gothic"/>
              <a:ea typeface="Century Gothic"/>
              <a:cs typeface="Century Gothic"/>
              <a:sym typeface="Century Gothic"/>
            </a:endParaRPr>
          </a:p>
          <a:p>
            <a:pPr lvl="0" rtl="0">
              <a:lnSpc>
                <a:spcPct val="100000"/>
              </a:lnSpc>
              <a:spcBef>
                <a:spcPts val="0"/>
              </a:spcBef>
              <a:spcAft>
                <a:spcPts val="0"/>
              </a:spcAft>
              <a:buClr>
                <a:srgbClr val="000000"/>
              </a:buClr>
              <a:buSzPct val="25000"/>
              <a:buFont typeface="Arial"/>
              <a:buNone/>
            </a:pPr>
            <a:r>
              <a:rPr lang="en">
                <a:solidFill>
                  <a:srgbClr val="000000"/>
                </a:solidFill>
                <a:latin typeface="Century Gothic"/>
                <a:ea typeface="Century Gothic"/>
                <a:cs typeface="Century Gothic"/>
                <a:sym typeface="Century Gothic"/>
              </a:rPr>
              <a:t>Lunch: protein, carbs, leafy greens for fiber, vitamin A/C/D/K such as turkey, broccoli, spinach, fish, and sweet potato</a:t>
            </a:r>
          </a:p>
        </p:txBody>
      </p:sp>
      <p:pic>
        <p:nvPicPr>
          <p:cNvPr id="140" name="Shape 140" descr="top-10-healthy-food.jpg"/>
          <p:cNvPicPr preferRelativeResize="0"/>
          <p:nvPr/>
        </p:nvPicPr>
        <p:blipFill>
          <a:blip r:embed="rId3">
            <a:alphaModFix/>
          </a:blip>
          <a:stretch>
            <a:fillRect/>
          </a:stretch>
        </p:blipFill>
        <p:spPr>
          <a:xfrm>
            <a:off x="2927950" y="3136575"/>
            <a:ext cx="2888525" cy="16824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Shape 145"/>
          <p:cNvSpPr txBox="1">
            <a:spLocks noGrp="1"/>
          </p:cNvSpPr>
          <p:nvPr>
            <p:ph type="title"/>
          </p:nvPr>
        </p:nvSpPr>
        <p:spPr>
          <a:xfrm>
            <a:off x="311700" y="391350"/>
            <a:ext cx="8520600" cy="626100"/>
          </a:xfrm>
          <a:prstGeom prst="rect">
            <a:avLst/>
          </a:prstGeom>
        </p:spPr>
        <p:txBody>
          <a:bodyPr lIns="91425" tIns="91425" rIns="91425" bIns="91425" anchor="t" anchorCtr="0">
            <a:noAutofit/>
          </a:bodyPr>
          <a:lstStyle/>
          <a:p>
            <a:pPr marL="2743200" lvl="0" indent="457200">
              <a:spcBef>
                <a:spcPts val="0"/>
              </a:spcBef>
              <a:buNone/>
            </a:pPr>
            <a:r>
              <a:rPr lang="en"/>
              <a:t>Barriers </a:t>
            </a:r>
          </a:p>
        </p:txBody>
      </p:sp>
      <p:sp>
        <p:nvSpPr>
          <p:cNvPr id="146" name="Shape 146"/>
          <p:cNvSpPr txBox="1">
            <a:spLocks noGrp="1"/>
          </p:cNvSpPr>
          <p:nvPr>
            <p:ph type="body" idx="1"/>
          </p:nvPr>
        </p:nvSpPr>
        <p:spPr>
          <a:xfrm>
            <a:off x="311700" y="1152475"/>
            <a:ext cx="8520600" cy="3742500"/>
          </a:xfrm>
          <a:prstGeom prst="rect">
            <a:avLst/>
          </a:prstGeom>
        </p:spPr>
        <p:txBody>
          <a:bodyPr lIns="91425" tIns="91425" rIns="91425" bIns="91425" anchor="t" anchorCtr="0">
            <a:noAutofit/>
          </a:bodyPr>
          <a:lstStyle/>
          <a:p>
            <a:pPr marL="457200" lvl="0" indent="-228600" rtl="0">
              <a:lnSpc>
                <a:spcPct val="200000"/>
              </a:lnSpc>
              <a:spcBef>
                <a:spcPts val="0"/>
              </a:spcBef>
              <a:buFont typeface="Roboto"/>
            </a:pPr>
            <a:r>
              <a:rPr lang="en">
                <a:latin typeface="Roboto"/>
                <a:ea typeface="Roboto"/>
                <a:cs typeface="Roboto"/>
                <a:sym typeface="Roboto"/>
              </a:rPr>
              <a:t>Cost</a:t>
            </a:r>
          </a:p>
          <a:p>
            <a:pPr marL="457200" lvl="0" indent="-228600" rtl="0">
              <a:lnSpc>
                <a:spcPct val="200000"/>
              </a:lnSpc>
              <a:spcBef>
                <a:spcPts val="0"/>
              </a:spcBef>
              <a:buFont typeface="Roboto"/>
            </a:pPr>
            <a:r>
              <a:rPr lang="en">
                <a:latin typeface="Roboto"/>
                <a:ea typeface="Roboto"/>
                <a:cs typeface="Roboto"/>
                <a:sym typeface="Roboto"/>
              </a:rPr>
              <a:t>Changing established habits</a:t>
            </a:r>
          </a:p>
          <a:p>
            <a:pPr marL="457200" lvl="0" indent="-228600" rtl="0">
              <a:lnSpc>
                <a:spcPct val="200000"/>
              </a:lnSpc>
              <a:spcBef>
                <a:spcPts val="0"/>
              </a:spcBef>
              <a:buFont typeface="Roboto"/>
            </a:pPr>
            <a:r>
              <a:rPr lang="en">
                <a:latin typeface="Roboto"/>
                <a:ea typeface="Roboto"/>
                <a:cs typeface="Roboto"/>
                <a:sym typeface="Roboto"/>
              </a:rPr>
              <a:t>Time</a:t>
            </a:r>
          </a:p>
          <a:p>
            <a:pPr marL="457200" lvl="0" indent="-228600" rtl="0">
              <a:lnSpc>
                <a:spcPct val="200000"/>
              </a:lnSpc>
              <a:spcBef>
                <a:spcPts val="0"/>
              </a:spcBef>
              <a:buFont typeface="Roboto"/>
            </a:pPr>
            <a:r>
              <a:rPr lang="en">
                <a:latin typeface="Roboto"/>
                <a:ea typeface="Roboto"/>
                <a:cs typeface="Roboto"/>
                <a:sym typeface="Roboto"/>
              </a:rPr>
              <a:t>Cultural awareness</a:t>
            </a:r>
          </a:p>
          <a:p>
            <a:pPr lvl="0" indent="457200" rtl="0">
              <a:spcBef>
                <a:spcPts val="0"/>
              </a:spcBef>
              <a:buNone/>
            </a:pPr>
            <a:endParaRPr sz="1400">
              <a:latin typeface="Roboto"/>
              <a:ea typeface="Roboto"/>
              <a:cs typeface="Roboto"/>
              <a:sym typeface="Roboto"/>
            </a:endParaRPr>
          </a:p>
          <a:p>
            <a:pPr lvl="0" rtl="0">
              <a:spcBef>
                <a:spcPts val="0"/>
              </a:spcBef>
              <a:buNone/>
            </a:pPr>
            <a:r>
              <a:rPr lang="en">
                <a:latin typeface="Times New Roman"/>
                <a:ea typeface="Times New Roman"/>
                <a:cs typeface="Times New Roman"/>
                <a:sym typeface="Times New Roman"/>
              </a:rPr>
              <a:t>	</a:t>
            </a:r>
          </a:p>
          <a:p>
            <a:pPr lvl="0">
              <a:spcBef>
                <a:spcPts val="0"/>
              </a:spcBef>
              <a:buNone/>
            </a:pPr>
            <a:endParaRPr>
              <a:latin typeface="Times New Roman"/>
              <a:ea typeface="Times New Roman"/>
              <a:cs typeface="Times New Roman"/>
              <a:sym typeface="Times New Roman"/>
            </a:endParaRPr>
          </a:p>
        </p:txBody>
      </p:sp>
      <p:pic>
        <p:nvPicPr>
          <p:cNvPr id="2" name="Picture 1">
            <a:extLst>
              <a:ext uri="{FF2B5EF4-FFF2-40B4-BE49-F238E27FC236}">
                <a16:creationId xmlns:a16="http://schemas.microsoft.com/office/drawing/2014/main" id="{E3C4A141-728B-405B-A1C4-6FB96F6DA124}"/>
              </a:ext>
            </a:extLst>
          </p:cNvPr>
          <p:cNvPicPr>
            <a:picLocks noChangeAspect="1"/>
          </p:cNvPicPr>
          <p:nvPr/>
        </p:nvPicPr>
        <p:blipFill>
          <a:blip r:embed="rId3"/>
          <a:stretch>
            <a:fillRect/>
          </a:stretch>
        </p:blipFill>
        <p:spPr>
          <a:xfrm>
            <a:off x="4754881" y="1472517"/>
            <a:ext cx="2935066" cy="2198466"/>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Shape 151"/>
          <p:cNvSpPr txBox="1">
            <a:spLocks noGrp="1"/>
          </p:cNvSpPr>
          <p:nvPr>
            <p:ph type="title"/>
          </p:nvPr>
        </p:nvSpPr>
        <p:spPr>
          <a:xfrm>
            <a:off x="311700" y="391350"/>
            <a:ext cx="8520600" cy="626100"/>
          </a:xfrm>
          <a:prstGeom prst="rect">
            <a:avLst/>
          </a:prstGeom>
        </p:spPr>
        <p:txBody>
          <a:bodyPr lIns="91425" tIns="91425" rIns="91425" bIns="91425" anchor="t" anchorCtr="0">
            <a:noAutofit/>
          </a:bodyPr>
          <a:lstStyle/>
          <a:p>
            <a:pPr lvl="0" algn="ctr">
              <a:spcBef>
                <a:spcPts val="0"/>
              </a:spcBef>
              <a:buNone/>
            </a:pPr>
            <a:r>
              <a:rPr lang="en"/>
              <a:t>Summary</a:t>
            </a:r>
          </a:p>
        </p:txBody>
      </p:sp>
      <p:sp>
        <p:nvSpPr>
          <p:cNvPr id="152" name="Shape 152"/>
          <p:cNvSpPr txBox="1">
            <a:spLocks noGrp="1"/>
          </p:cNvSpPr>
          <p:nvPr>
            <p:ph type="body" idx="1"/>
          </p:nvPr>
        </p:nvSpPr>
        <p:spPr>
          <a:xfrm>
            <a:off x="311700" y="1152475"/>
            <a:ext cx="8520600" cy="3416400"/>
          </a:xfrm>
          <a:prstGeom prst="rect">
            <a:avLst/>
          </a:prstGeom>
        </p:spPr>
        <p:txBody>
          <a:bodyPr lIns="91425" tIns="91425" rIns="91425" bIns="91425" anchor="t" anchorCtr="0">
            <a:noAutofit/>
          </a:bodyPr>
          <a:lstStyle/>
          <a:p>
            <a:pPr lvl="0">
              <a:spcBef>
                <a:spcPts val="0"/>
              </a:spcBef>
              <a:buNone/>
            </a:pPr>
            <a:r>
              <a:rPr lang="en"/>
              <a:t> Key points:</a:t>
            </a:r>
          </a:p>
          <a:p>
            <a:pPr marL="457200" lvl="0" indent="-228600" rtl="0">
              <a:spcBef>
                <a:spcPts val="0"/>
              </a:spcBef>
              <a:buChar char="●"/>
            </a:pPr>
            <a:r>
              <a:rPr lang="en"/>
              <a:t>Analysis of food labels to ensure recommended daily allowance</a:t>
            </a:r>
          </a:p>
          <a:p>
            <a:pPr marL="457200" lvl="0" indent="-228600" rtl="0">
              <a:spcBef>
                <a:spcPts val="0"/>
              </a:spcBef>
              <a:buChar char="●"/>
            </a:pPr>
            <a:r>
              <a:rPr lang="en"/>
              <a:t>Choosing a variety of foods from each food group to ensure adequate nutritional intake.</a:t>
            </a:r>
          </a:p>
          <a:p>
            <a:pPr marL="457200" lvl="0" indent="-228600" rtl="0">
              <a:spcBef>
                <a:spcPts val="0"/>
              </a:spcBef>
              <a:buChar char="●"/>
            </a:pPr>
            <a:r>
              <a:rPr lang="en"/>
              <a:t>Hispanic children has a risk of nutrition related chronic disease, such as type 2 diabetes.</a:t>
            </a:r>
          </a:p>
          <a:p>
            <a:pPr marL="457200" lvl="0" indent="-228600">
              <a:spcBef>
                <a:spcPts val="0"/>
              </a:spcBef>
              <a:buChar char="●"/>
            </a:pPr>
            <a:r>
              <a:rPr lang="en"/>
              <a:t>Culture plays a pivotal role in meal selection in the west region than the South.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Shape 157"/>
          <p:cNvSpPr txBox="1">
            <a:spLocks noGrp="1"/>
          </p:cNvSpPr>
          <p:nvPr>
            <p:ph type="title"/>
          </p:nvPr>
        </p:nvSpPr>
        <p:spPr>
          <a:xfrm>
            <a:off x="311700" y="391350"/>
            <a:ext cx="8520600" cy="626100"/>
          </a:xfrm>
          <a:prstGeom prst="rect">
            <a:avLst/>
          </a:prstGeom>
        </p:spPr>
        <p:txBody>
          <a:bodyPr lIns="91425" tIns="91425" rIns="91425" bIns="91425" anchor="t" anchorCtr="0">
            <a:noAutofit/>
          </a:bodyPr>
          <a:lstStyle/>
          <a:p>
            <a:pPr lvl="0">
              <a:spcBef>
                <a:spcPts val="0"/>
              </a:spcBef>
              <a:buNone/>
            </a:pPr>
            <a:r>
              <a:rPr lang="en"/>
              <a:t>Summary (cont…)</a:t>
            </a:r>
          </a:p>
        </p:txBody>
      </p:sp>
      <p:sp>
        <p:nvSpPr>
          <p:cNvPr id="158" name="Shape 158"/>
          <p:cNvSpPr txBox="1">
            <a:spLocks noGrp="1"/>
          </p:cNvSpPr>
          <p:nvPr>
            <p:ph type="body" idx="1"/>
          </p:nvPr>
        </p:nvSpPr>
        <p:spPr>
          <a:xfrm>
            <a:off x="422175" y="1360900"/>
            <a:ext cx="4959900" cy="3086100"/>
          </a:xfrm>
          <a:prstGeom prst="rect">
            <a:avLst/>
          </a:prstGeom>
        </p:spPr>
        <p:txBody>
          <a:bodyPr lIns="91425" tIns="91425" rIns="91425" bIns="91425" anchor="t" anchorCtr="0">
            <a:noAutofit/>
          </a:bodyPr>
          <a:lstStyle/>
          <a:p>
            <a:pPr lvl="0">
              <a:spcBef>
                <a:spcPts val="0"/>
              </a:spcBef>
              <a:buNone/>
            </a:pPr>
            <a:r>
              <a:rPr lang="en"/>
              <a:t>Lesson learned:</a:t>
            </a:r>
          </a:p>
          <a:p>
            <a:pPr marL="457200" lvl="0" indent="-228600">
              <a:spcBef>
                <a:spcPts val="0"/>
              </a:spcBef>
              <a:buChar char="●"/>
            </a:pPr>
            <a:r>
              <a:rPr lang="en"/>
              <a:t>Improve elementary school diet and reduce obesity and other childhood nutrition problems</a:t>
            </a:r>
          </a:p>
          <a:p>
            <a:pPr marL="457200" lvl="0" indent="-228600" rtl="0">
              <a:spcBef>
                <a:spcPts val="0"/>
              </a:spcBef>
              <a:buChar char="●"/>
            </a:pPr>
            <a:r>
              <a:rPr lang="en"/>
              <a:t>Certain eating habits were established from birth</a:t>
            </a:r>
          </a:p>
          <a:p>
            <a:pPr marL="457200" lvl="0" indent="-228600">
              <a:spcBef>
                <a:spcPts val="0"/>
              </a:spcBef>
              <a:buChar char="●"/>
            </a:pPr>
            <a:r>
              <a:rPr lang="en"/>
              <a:t>Good nutrition habits in order to to promote proper growth and development</a:t>
            </a:r>
          </a:p>
          <a:p>
            <a:pPr lvl="0">
              <a:spcBef>
                <a:spcPts val="0"/>
              </a:spcBef>
              <a:buNone/>
            </a:pPr>
            <a:endParaRPr/>
          </a:p>
        </p:txBody>
      </p:sp>
      <p:pic>
        <p:nvPicPr>
          <p:cNvPr id="159" name="Shape 159" descr="pabi-1394927-40.png"/>
          <p:cNvPicPr preferRelativeResize="0"/>
          <p:nvPr/>
        </p:nvPicPr>
        <p:blipFill>
          <a:blip r:embed="rId3">
            <a:alphaModFix/>
          </a:blip>
          <a:stretch>
            <a:fillRect/>
          </a:stretch>
        </p:blipFill>
        <p:spPr>
          <a:xfrm>
            <a:off x="6757400" y="1469575"/>
            <a:ext cx="1889450" cy="220435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Shape 164"/>
          <p:cNvSpPr txBox="1">
            <a:spLocks noGrp="1"/>
          </p:cNvSpPr>
          <p:nvPr>
            <p:ph type="title"/>
          </p:nvPr>
        </p:nvSpPr>
        <p:spPr>
          <a:xfrm>
            <a:off x="205858" y="51830"/>
            <a:ext cx="8520600" cy="626100"/>
          </a:xfrm>
          <a:prstGeom prst="rect">
            <a:avLst/>
          </a:prstGeom>
        </p:spPr>
        <p:txBody>
          <a:bodyPr lIns="91425" tIns="91425" rIns="91425" bIns="91425" anchor="t" anchorCtr="0">
            <a:noAutofit/>
          </a:bodyPr>
          <a:lstStyle/>
          <a:p>
            <a:pPr lvl="0" algn="ctr">
              <a:spcBef>
                <a:spcPts val="0"/>
              </a:spcBef>
              <a:buNone/>
            </a:pPr>
            <a:r>
              <a:rPr lang="en" dirty="0"/>
              <a:t>Reference</a:t>
            </a:r>
          </a:p>
        </p:txBody>
      </p:sp>
      <p:sp>
        <p:nvSpPr>
          <p:cNvPr id="165" name="Shape 165"/>
          <p:cNvSpPr txBox="1">
            <a:spLocks noGrp="1"/>
          </p:cNvSpPr>
          <p:nvPr>
            <p:ph type="body" idx="1"/>
          </p:nvPr>
        </p:nvSpPr>
        <p:spPr>
          <a:xfrm>
            <a:off x="49050" y="677930"/>
            <a:ext cx="9045900" cy="5323449"/>
          </a:xfrm>
          <a:prstGeom prst="rect">
            <a:avLst/>
          </a:prstGeom>
        </p:spPr>
        <p:txBody>
          <a:bodyPr lIns="91425" tIns="91425" rIns="91425" bIns="91425" anchor="t" anchorCtr="0">
            <a:noAutofit/>
          </a:bodyPr>
          <a:lstStyle/>
          <a:p>
            <a:pPr lvl="0" rtl="0">
              <a:lnSpc>
                <a:spcPct val="100000"/>
              </a:lnSpc>
              <a:spcBef>
                <a:spcPts val="0"/>
              </a:spcBef>
              <a:buNone/>
            </a:pPr>
            <a:r>
              <a:rPr lang="en" sz="1400" dirty="0">
                <a:solidFill>
                  <a:srgbClr val="333333"/>
                </a:solidFill>
                <a:latin typeface="Roboto"/>
                <a:ea typeface="Roboto"/>
                <a:cs typeface="Roboto"/>
                <a:sym typeface="Roboto"/>
              </a:rPr>
              <a:t>Bureau, U. C. (n.d.). U.S. Census. Retrieved from </a:t>
            </a:r>
            <a:r>
              <a:rPr lang="en" sz="1400" u="sng" dirty="0">
                <a:solidFill>
                  <a:schemeClr val="accent5"/>
                </a:solidFill>
                <a:latin typeface="Roboto"/>
                <a:ea typeface="Roboto"/>
                <a:cs typeface="Roboto"/>
                <a:sym typeface="Roboto"/>
                <a:hlinkClick r:id="rId3"/>
              </a:rPr>
              <a:t>https://www.census.go</a:t>
            </a:r>
            <a:r>
              <a:rPr lang="en-US" sz="1400" u="sng" dirty="0">
                <a:solidFill>
                  <a:schemeClr val="accent5"/>
                </a:solidFill>
                <a:latin typeface="Roboto"/>
                <a:ea typeface="Roboto"/>
                <a:cs typeface="Roboto"/>
                <a:sym typeface="Roboto"/>
                <a:hlinkClick r:id="rId3"/>
              </a:rPr>
              <a:t>v</a:t>
            </a:r>
            <a:endParaRPr lang="en" sz="1400" u="sng" dirty="0">
              <a:solidFill>
                <a:schemeClr val="accent5"/>
              </a:solidFill>
              <a:latin typeface="Roboto"/>
              <a:ea typeface="Roboto"/>
              <a:cs typeface="Roboto"/>
              <a:sym typeface="Roboto"/>
              <a:hlinkClick r:id="rId3"/>
            </a:endParaRPr>
          </a:p>
          <a:p>
            <a:pPr marL="0" lvl="0" indent="0" rtl="0">
              <a:lnSpc>
                <a:spcPct val="150000"/>
              </a:lnSpc>
              <a:spcBef>
                <a:spcPts val="0"/>
              </a:spcBef>
              <a:buNone/>
            </a:pPr>
            <a:r>
              <a:rPr lang="en" sz="1400" dirty="0">
                <a:solidFill>
                  <a:srgbClr val="000000"/>
                </a:solidFill>
                <a:latin typeface="Roboto"/>
                <a:ea typeface="Roboto"/>
                <a:cs typeface="Roboto"/>
                <a:sym typeface="Roboto"/>
              </a:rPr>
              <a:t>Choose myplate. (2016, January 12). Nutrients and health benefits |. Retrieved from </a:t>
            </a:r>
            <a:r>
              <a:rPr lang="en-US" sz="1400" dirty="0">
                <a:solidFill>
                  <a:srgbClr val="000000"/>
                </a:solidFill>
                <a:latin typeface="Roboto"/>
                <a:ea typeface="Roboto"/>
                <a:cs typeface="Roboto"/>
                <a:sym typeface="Roboto"/>
              </a:rPr>
              <a:t>			</a:t>
            </a:r>
            <a:r>
              <a:rPr lang="en" sz="1400" u="sng" dirty="0">
                <a:solidFill>
                  <a:schemeClr val="accent5"/>
                </a:solidFill>
                <a:latin typeface="Roboto"/>
                <a:ea typeface="Roboto"/>
                <a:cs typeface="Roboto"/>
                <a:sym typeface="Roboto"/>
                <a:hlinkClick r:id="rId4"/>
              </a:rPr>
              <a:t>https://www.choosemyplate.gov</a:t>
            </a:r>
          </a:p>
          <a:p>
            <a:pPr marL="0" lvl="0" indent="0" rtl="0">
              <a:lnSpc>
                <a:spcPct val="100000"/>
              </a:lnSpc>
              <a:spcBef>
                <a:spcPts val="0"/>
              </a:spcBef>
              <a:buNone/>
            </a:pPr>
            <a:r>
              <a:rPr lang="en" sz="1400" dirty="0">
                <a:solidFill>
                  <a:srgbClr val="000000"/>
                </a:solidFill>
                <a:latin typeface="Roboto"/>
                <a:ea typeface="Roboto"/>
                <a:cs typeface="Roboto"/>
                <a:sym typeface="Roboto"/>
              </a:rPr>
              <a:t>Childhood Nutrition. (n.d.). Retrieved from </a:t>
            </a:r>
          </a:p>
          <a:p>
            <a:pPr marL="0" lvl="0" indent="0" rtl="0">
              <a:lnSpc>
                <a:spcPct val="100000"/>
              </a:lnSpc>
              <a:spcBef>
                <a:spcPts val="0"/>
              </a:spcBef>
              <a:buNone/>
            </a:pPr>
            <a:r>
              <a:rPr lang="en" sz="1400" dirty="0">
                <a:solidFill>
                  <a:srgbClr val="000000"/>
                </a:solidFill>
                <a:latin typeface="Roboto"/>
                <a:ea typeface="Roboto"/>
                <a:cs typeface="Roboto"/>
                <a:sym typeface="Roboto"/>
              </a:rPr>
              <a:t>	</a:t>
            </a:r>
            <a:r>
              <a:rPr lang="en" sz="1400" u="sng" dirty="0">
                <a:solidFill>
                  <a:schemeClr val="accent5"/>
                </a:solidFill>
                <a:latin typeface="Roboto"/>
                <a:ea typeface="Roboto"/>
                <a:cs typeface="Roboto"/>
                <a:sym typeface="Roboto"/>
                <a:hlinkClick r:id="rId5"/>
              </a:rPr>
              <a:t>https://healthychildren.org/English/healthy-living/nutriti0n/Pages/Childhood-Nutrition.aspx</a:t>
            </a:r>
          </a:p>
          <a:p>
            <a:pPr marL="0" lvl="0" indent="0" rtl="0">
              <a:lnSpc>
                <a:spcPct val="100000"/>
              </a:lnSpc>
              <a:spcBef>
                <a:spcPts val="0"/>
              </a:spcBef>
              <a:buNone/>
            </a:pPr>
            <a:r>
              <a:rPr lang="en" sz="1400" dirty="0">
                <a:solidFill>
                  <a:srgbClr val="333333"/>
                </a:solidFill>
                <a:highlight>
                  <a:srgbClr val="FFFFFF"/>
                </a:highlight>
                <a:latin typeface="Roboto"/>
                <a:ea typeface="Roboto"/>
                <a:cs typeface="Roboto"/>
                <a:sym typeface="Roboto"/>
              </a:rPr>
              <a:t>Doheny, K. (2010, February 16). Rise in Chronic Childhood Health Problems. Retrieved from </a:t>
            </a:r>
          </a:p>
          <a:p>
            <a:pPr marL="0" lvl="0" indent="0" rtl="0">
              <a:lnSpc>
                <a:spcPct val="100000"/>
              </a:lnSpc>
              <a:spcBef>
                <a:spcPts val="0"/>
              </a:spcBef>
              <a:buNone/>
            </a:pPr>
            <a:r>
              <a:rPr lang="en" sz="1400" dirty="0">
                <a:solidFill>
                  <a:srgbClr val="333333"/>
                </a:solidFill>
                <a:highlight>
                  <a:srgbClr val="FFFFFF"/>
                </a:highlight>
                <a:latin typeface="Roboto"/>
                <a:ea typeface="Roboto"/>
                <a:cs typeface="Roboto"/>
                <a:sym typeface="Roboto"/>
              </a:rPr>
              <a:t>	http://www.webmd.com/children/news/20100216/rise-in-childhood-health-problems#1</a:t>
            </a:r>
          </a:p>
          <a:p>
            <a:pPr marL="0" lvl="0" indent="0" rtl="0">
              <a:lnSpc>
                <a:spcPct val="100000"/>
              </a:lnSpc>
              <a:spcBef>
                <a:spcPts val="0"/>
              </a:spcBef>
              <a:buNone/>
            </a:pPr>
            <a:r>
              <a:rPr lang="en" sz="1400" dirty="0">
                <a:solidFill>
                  <a:srgbClr val="000000"/>
                </a:solidFill>
                <a:latin typeface="Roboto"/>
                <a:ea typeface="Roboto"/>
                <a:cs typeface="Roboto"/>
                <a:sym typeface="Roboto"/>
              </a:rPr>
              <a:t>Kaiser PhD, L., Martinez Ms, J., &amp; Horowitz, M. (2015, May 14). Adaptation of a culturally relevant nutrition</a:t>
            </a:r>
          </a:p>
          <a:p>
            <a:pPr marL="0" lvl="0" indent="457200" rtl="0">
              <a:lnSpc>
                <a:spcPct val="100000"/>
              </a:lnSpc>
              <a:spcBef>
                <a:spcPts val="0"/>
              </a:spcBef>
              <a:buNone/>
            </a:pPr>
            <a:r>
              <a:rPr lang="en" sz="1400" dirty="0">
                <a:solidFill>
                  <a:srgbClr val="000000"/>
                </a:solidFill>
                <a:latin typeface="Roboto"/>
                <a:ea typeface="Roboto"/>
                <a:cs typeface="Roboto"/>
                <a:sym typeface="Roboto"/>
              </a:rPr>
              <a:t> and physical activity program for low-income, Mexican-origin parents with young children. Retrieved </a:t>
            </a:r>
          </a:p>
          <a:p>
            <a:pPr lvl="0" indent="457200" rtl="0">
              <a:lnSpc>
                <a:spcPct val="100000"/>
              </a:lnSpc>
              <a:spcBef>
                <a:spcPts val="0"/>
              </a:spcBef>
              <a:buNone/>
            </a:pPr>
            <a:r>
              <a:rPr lang="en" sz="1400" dirty="0">
                <a:solidFill>
                  <a:srgbClr val="000000"/>
                </a:solidFill>
                <a:latin typeface="Roboto"/>
                <a:ea typeface="Roboto"/>
                <a:cs typeface="Roboto"/>
                <a:sym typeface="Roboto"/>
              </a:rPr>
              <a:t>from </a:t>
            </a:r>
            <a:r>
              <a:rPr lang="en" sz="1400" u="sng" dirty="0">
                <a:solidFill>
                  <a:schemeClr val="accent5"/>
                </a:solidFill>
                <a:latin typeface="Roboto"/>
                <a:ea typeface="Roboto"/>
                <a:cs typeface="Roboto"/>
                <a:sym typeface="Roboto"/>
                <a:hlinkClick r:id="rId6"/>
              </a:rPr>
              <a:t>https://www.cdc.gov</a:t>
            </a:r>
          </a:p>
          <a:p>
            <a:pPr marL="0" lvl="0" indent="457200" rtl="0">
              <a:lnSpc>
                <a:spcPct val="200000"/>
              </a:lnSpc>
              <a:spcBef>
                <a:spcPts val="0"/>
              </a:spcBef>
              <a:buNone/>
            </a:pPr>
            <a:r>
              <a:rPr lang="en" sz="1400" dirty="0">
                <a:solidFill>
                  <a:srgbClr val="000000"/>
                </a:solidFill>
                <a:latin typeface="Roboto"/>
                <a:ea typeface="Roboto"/>
                <a:cs typeface="Roboto"/>
                <a:sym typeface="Roboto"/>
              </a:rPr>
              <a:t>               </a:t>
            </a:r>
          </a:p>
          <a:p>
            <a:pPr lvl="0" rtl="0">
              <a:lnSpc>
                <a:spcPct val="200000"/>
              </a:lnSpc>
              <a:spcBef>
                <a:spcPts val="0"/>
              </a:spcBef>
              <a:buNone/>
            </a:pPr>
            <a:endParaRPr sz="1400" dirty="0">
              <a:solidFill>
                <a:srgbClr val="000000"/>
              </a:solidFill>
              <a:latin typeface="Roboto"/>
              <a:ea typeface="Roboto"/>
              <a:cs typeface="Roboto"/>
              <a:sym typeface="Roboto"/>
            </a:endParaRPr>
          </a:p>
          <a:p>
            <a:pPr lvl="0" rtl="0">
              <a:spcBef>
                <a:spcPts val="0"/>
              </a:spcBef>
              <a:buNone/>
            </a:pPr>
            <a:endParaRPr sz="1200" dirty="0">
              <a:solidFill>
                <a:srgbClr val="000000"/>
              </a:solidFill>
              <a:latin typeface="Roboto"/>
              <a:ea typeface="Roboto"/>
              <a:cs typeface="Roboto"/>
              <a:sym typeface="Roboto"/>
            </a:endParaRPr>
          </a:p>
          <a:p>
            <a:pPr lvl="0" rtl="0">
              <a:lnSpc>
                <a:spcPct val="200000"/>
              </a:lnSpc>
              <a:spcBef>
                <a:spcPts val="0"/>
              </a:spcBef>
              <a:buNone/>
            </a:pPr>
            <a:endParaRPr sz="1200" dirty="0">
              <a:solidFill>
                <a:srgbClr val="333333"/>
              </a:solidFill>
              <a:latin typeface="Roboto"/>
              <a:ea typeface="Roboto"/>
              <a:cs typeface="Roboto"/>
              <a:sym typeface="Roboto"/>
            </a:endParaRPr>
          </a:p>
          <a:p>
            <a:pPr lvl="0" rtl="0">
              <a:lnSpc>
                <a:spcPct val="200000"/>
              </a:lnSpc>
              <a:spcBef>
                <a:spcPts val="0"/>
              </a:spcBef>
              <a:buNone/>
            </a:pPr>
            <a:endParaRPr sz="1200" dirty="0">
              <a:solidFill>
                <a:srgbClr val="000000"/>
              </a:solidFill>
              <a:latin typeface="Roboto"/>
              <a:ea typeface="Roboto"/>
              <a:cs typeface="Roboto"/>
              <a:sym typeface="Roboto"/>
            </a:endParaRPr>
          </a:p>
          <a:p>
            <a:pPr lvl="0">
              <a:spcBef>
                <a:spcPts val="0"/>
              </a:spcBef>
              <a:buNone/>
            </a:pPr>
            <a:endParaRP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Shape 170"/>
          <p:cNvSpPr txBox="1">
            <a:spLocks noGrp="1"/>
          </p:cNvSpPr>
          <p:nvPr>
            <p:ph type="title"/>
          </p:nvPr>
        </p:nvSpPr>
        <p:spPr>
          <a:xfrm>
            <a:off x="311700" y="139950"/>
            <a:ext cx="8520600" cy="629700"/>
          </a:xfrm>
          <a:prstGeom prst="rect">
            <a:avLst/>
          </a:prstGeom>
        </p:spPr>
        <p:txBody>
          <a:bodyPr lIns="91425" tIns="91425" rIns="91425" bIns="91425" anchor="t" anchorCtr="0">
            <a:noAutofit/>
          </a:bodyPr>
          <a:lstStyle/>
          <a:p>
            <a:pPr lvl="0">
              <a:spcBef>
                <a:spcPts val="0"/>
              </a:spcBef>
              <a:buNone/>
            </a:pPr>
            <a:r>
              <a:rPr lang="en" dirty="0"/>
              <a:t>                           References</a:t>
            </a:r>
          </a:p>
        </p:txBody>
      </p:sp>
      <p:sp>
        <p:nvSpPr>
          <p:cNvPr id="171" name="Shape 171"/>
          <p:cNvSpPr txBox="1"/>
          <p:nvPr/>
        </p:nvSpPr>
        <p:spPr>
          <a:xfrm>
            <a:off x="155850" y="330675"/>
            <a:ext cx="8832300" cy="4727100"/>
          </a:xfrm>
          <a:prstGeom prst="rect">
            <a:avLst/>
          </a:prstGeom>
          <a:noFill/>
          <a:ln>
            <a:noFill/>
          </a:ln>
        </p:spPr>
        <p:txBody>
          <a:bodyPr lIns="91425" tIns="91425" rIns="91425" bIns="91425" anchor="ctr" anchorCtr="0">
            <a:noAutofit/>
          </a:bodyPr>
          <a:lstStyle/>
          <a:p>
            <a:pPr>
              <a:lnSpc>
                <a:spcPct val="200000"/>
              </a:lnSpc>
              <a:spcAft>
                <a:spcPts val="1600"/>
              </a:spcAft>
            </a:pPr>
            <a:r>
              <a:rPr lang="en" dirty="0">
                <a:solidFill>
                  <a:srgbClr val="333333"/>
                </a:solidFill>
                <a:latin typeface="Roboto"/>
                <a:ea typeface="Roboto"/>
                <a:cs typeface="Roboto"/>
                <a:sym typeface="Roboto"/>
              </a:rPr>
              <a:t>Newell, L. (2015, November 10). What Are the Biggest Barriers to Eating Healthy? Retrieved August 5, 2017, </a:t>
            </a:r>
            <a:r>
              <a:rPr lang="en-US" dirty="0">
                <a:solidFill>
                  <a:srgbClr val="333333"/>
                </a:solidFill>
                <a:latin typeface="Roboto"/>
                <a:ea typeface="Roboto"/>
                <a:cs typeface="Roboto"/>
                <a:sym typeface="Roboto"/>
              </a:rPr>
              <a:t>	</a:t>
            </a:r>
            <a:r>
              <a:rPr lang="en" dirty="0">
                <a:solidFill>
                  <a:srgbClr val="333333"/>
                </a:solidFill>
                <a:latin typeface="Roboto"/>
                <a:ea typeface="Roboto"/>
                <a:cs typeface="Roboto"/>
                <a:sym typeface="Roboto"/>
              </a:rPr>
              <a:t>from http://www.livestrong.com/article/424076-what-are-the-biggest-barriers-to-eating-healthy/</a:t>
            </a:r>
          </a:p>
          <a:p>
            <a:pPr lvl="0" rtl="0">
              <a:lnSpc>
                <a:spcPct val="200000"/>
              </a:lnSpc>
              <a:spcBef>
                <a:spcPts val="0"/>
              </a:spcBef>
              <a:spcAft>
                <a:spcPts val="1600"/>
              </a:spcAft>
              <a:buNone/>
            </a:pPr>
            <a:r>
              <a:rPr lang="en" dirty="0">
                <a:solidFill>
                  <a:srgbClr val="333333"/>
                </a:solidFill>
              </a:rPr>
              <a:t>Philadelphia, T. C. (2014, August 23). School-Aged Child Nutrition. Retrieved from </a:t>
            </a:r>
            <a:r>
              <a:rPr lang="en-US" dirty="0">
                <a:solidFill>
                  <a:srgbClr val="333333"/>
                </a:solidFill>
              </a:rPr>
              <a:t>		</a:t>
            </a:r>
            <a:r>
              <a:rPr lang="en" u="sng" dirty="0">
                <a:solidFill>
                  <a:schemeClr val="accent5"/>
                </a:solidFill>
                <a:hlinkClick r:id="rId3"/>
              </a:rPr>
              <a:t>http://www.chop.edu/conditions-diseases/school-aged-child-nutrition</a:t>
            </a:r>
          </a:p>
          <a:p>
            <a:pPr lvl="0" rtl="0">
              <a:lnSpc>
                <a:spcPct val="200000"/>
              </a:lnSpc>
              <a:spcBef>
                <a:spcPts val="0"/>
              </a:spcBef>
              <a:spcAft>
                <a:spcPts val="1600"/>
              </a:spcAft>
              <a:buNone/>
            </a:pPr>
            <a:r>
              <a:rPr lang="en" dirty="0">
                <a:solidFill>
                  <a:srgbClr val="333333"/>
                </a:solidFill>
                <a:latin typeface="Roboto"/>
                <a:ea typeface="Roboto"/>
                <a:cs typeface="Roboto"/>
                <a:sym typeface="Roboto"/>
              </a:rPr>
              <a:t>Romito K., MD. (n.d.). Healthy Eating - Dealing With Barriers to Healthy Eating. Retrieved August 5, 2017, </a:t>
            </a:r>
            <a:r>
              <a:rPr lang="en-US" dirty="0">
                <a:solidFill>
                  <a:srgbClr val="333333"/>
                </a:solidFill>
                <a:latin typeface="Roboto"/>
                <a:ea typeface="Roboto"/>
                <a:cs typeface="Roboto"/>
                <a:sym typeface="Roboto"/>
              </a:rPr>
              <a:t>	</a:t>
            </a:r>
            <a:r>
              <a:rPr lang="en" dirty="0">
                <a:solidFill>
                  <a:srgbClr val="333333"/>
                </a:solidFill>
                <a:latin typeface="Roboto"/>
                <a:ea typeface="Roboto"/>
                <a:cs typeface="Roboto"/>
                <a:sym typeface="Roboto"/>
              </a:rPr>
              <a:t>from </a:t>
            </a:r>
            <a:r>
              <a:rPr lang="en" u="sng" dirty="0">
                <a:solidFill>
                  <a:schemeClr val="accent5"/>
                </a:solidFill>
                <a:latin typeface="Roboto"/>
                <a:ea typeface="Roboto"/>
                <a:cs typeface="Roboto"/>
                <a:sym typeface="Roboto"/>
                <a:hlinkClick r:id="rId4"/>
              </a:rPr>
              <a:t>http://www.webmd.com/food-recipes/tc/healthy-eating-how-do-i-stick-to-a-healthy-diet#1</a:t>
            </a:r>
          </a:p>
          <a:p>
            <a:pPr marL="0" lvl="0" indent="0" rtl="0">
              <a:lnSpc>
                <a:spcPct val="200000"/>
              </a:lnSpc>
              <a:spcBef>
                <a:spcPts val="0"/>
              </a:spcBef>
              <a:spcAft>
                <a:spcPts val="1600"/>
              </a:spcAft>
              <a:buNone/>
            </a:pPr>
            <a:endParaRPr lang="en" dirty="0">
              <a:solidFill>
                <a:srgbClr val="333333"/>
              </a:solidFill>
              <a:latin typeface="Roboto"/>
              <a:ea typeface="Roboto"/>
              <a:cs typeface="Roboto"/>
              <a:sym typeface="Roboto"/>
            </a:endParaRPr>
          </a:p>
        </p:txBody>
      </p:sp>
    </p:spTree>
  </p:cSld>
  <p:clrMapOvr>
    <a:masterClrMapping/>
  </p:clrMapOvr>
</p:sld>
</file>

<file path=ppt/theme/theme1.xml><?xml version="1.0" encoding="utf-8"?>
<a:theme xmlns:a="http://schemas.openxmlformats.org/drawingml/2006/main" name="coral">
  <a:themeElements>
    <a:clrScheme name="Coral">
      <a:dk1>
        <a:srgbClr val="F55E61"/>
      </a:dk1>
      <a:lt1>
        <a:srgbClr val="FFFFFF"/>
      </a:lt1>
      <a:dk2>
        <a:srgbClr val="5E696C"/>
      </a:dk2>
      <a:lt2>
        <a:srgbClr val="BFC7CA"/>
      </a:lt2>
      <a:accent1>
        <a:srgbClr val="1E2D31"/>
      </a:accent1>
      <a:accent2>
        <a:srgbClr val="273C42"/>
      </a:accent2>
      <a:accent3>
        <a:srgbClr val="83D061"/>
      </a:accent3>
      <a:accent4>
        <a:srgbClr val="F6CD4C"/>
      </a:accent4>
      <a:accent5>
        <a:srgbClr val="AF4345"/>
      </a:accent5>
      <a:accent6>
        <a:srgbClr val="F58F8F"/>
      </a:accent6>
      <a:hlink>
        <a:srgbClr val="AF4345"/>
      </a:hlink>
      <a:folHlink>
        <a:srgbClr val="AF434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TotalTime>
  <Words>3241</Words>
  <Application>Microsoft Office PowerPoint</Application>
  <PresentationFormat>On-screen Show (16:9)</PresentationFormat>
  <Paragraphs>136</Paragraphs>
  <Slides>17</Slides>
  <Notes>17</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17</vt:i4>
      </vt:variant>
    </vt:vector>
  </HeadingPairs>
  <TitlesOfParts>
    <vt:vector size="27" baseType="lpstr">
      <vt:lpstr>Roboto</vt:lpstr>
      <vt:lpstr>Times New Roman</vt:lpstr>
      <vt:lpstr>Century Gothic</vt:lpstr>
      <vt:lpstr>Verdana</vt:lpstr>
      <vt:lpstr>Calibri</vt:lpstr>
      <vt:lpstr>Arial</vt:lpstr>
      <vt:lpstr>Impact</vt:lpstr>
      <vt:lpstr>Playfair Display</vt:lpstr>
      <vt:lpstr>Lato</vt:lpstr>
      <vt:lpstr>coral</vt:lpstr>
      <vt:lpstr>Nutritional Assessment</vt:lpstr>
      <vt:lpstr>                               Introduction</vt:lpstr>
      <vt:lpstr>PowerPoint Presentation</vt:lpstr>
      <vt:lpstr>Current Menu Analysis (West Covina Elementary) California Breakfast  </vt:lpstr>
      <vt:lpstr>PowerPoint Presentation</vt:lpstr>
      <vt:lpstr>Current Menu Analysis (West Covina Elementary) California Lunch       </vt:lpstr>
      <vt:lpstr>South Florida Breakfast and Lunch Menu</vt:lpstr>
      <vt:lpstr>Current Menu Analysis (Ben Gamla Charter School) South Florida Breakfast/Lunch</vt:lpstr>
      <vt:lpstr>PowerPoint Presentation</vt:lpstr>
      <vt:lpstr>PowerPoint Presentation</vt:lpstr>
      <vt:lpstr>Menu comparisons/original vs. sample selections</vt:lpstr>
      <vt:lpstr>Dietary Choices</vt:lpstr>
      <vt:lpstr>Barriers </vt:lpstr>
      <vt:lpstr>Summary</vt:lpstr>
      <vt:lpstr>Summary (cont…)</vt:lpstr>
      <vt:lpstr>Reference</vt:lpstr>
      <vt:lpstr>                           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Nutritional Assessment</dc:title>
  <dc:creator>Mdykes</dc:creator>
  <cp:lastModifiedBy>Michelle Elaine Gilbert</cp:lastModifiedBy>
  <cp:revision>2</cp:revision>
  <dcterms:modified xsi:type="dcterms:W3CDTF">2019-11-06T18:21:15Z</dcterms:modified>
</cp:coreProperties>
</file>